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29"/>
  </p:notesMasterIdLst>
  <p:handoutMasterIdLst>
    <p:handoutMasterId r:id="rId30"/>
  </p:handoutMasterIdLst>
  <p:sldIdLst>
    <p:sldId id="257" r:id="rId2"/>
    <p:sldId id="347" r:id="rId3"/>
    <p:sldId id="353" r:id="rId4"/>
    <p:sldId id="318" r:id="rId5"/>
    <p:sldId id="348" r:id="rId6"/>
    <p:sldId id="354" r:id="rId7"/>
    <p:sldId id="316" r:id="rId8"/>
    <p:sldId id="355" r:id="rId9"/>
    <p:sldId id="346" r:id="rId10"/>
    <p:sldId id="351" r:id="rId11"/>
    <p:sldId id="357" r:id="rId12"/>
    <p:sldId id="365" r:id="rId13"/>
    <p:sldId id="358" r:id="rId14"/>
    <p:sldId id="361" r:id="rId15"/>
    <p:sldId id="362" r:id="rId16"/>
    <p:sldId id="359" r:id="rId17"/>
    <p:sldId id="363" r:id="rId18"/>
    <p:sldId id="360" r:id="rId19"/>
    <p:sldId id="356" r:id="rId20"/>
    <p:sldId id="366" r:id="rId21"/>
    <p:sldId id="364" r:id="rId22"/>
    <p:sldId id="341" r:id="rId23"/>
    <p:sldId id="342" r:id="rId24"/>
    <p:sldId id="343" r:id="rId25"/>
    <p:sldId id="352" r:id="rId26"/>
    <p:sldId id="344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4" autoAdjust="0"/>
    <p:restoredTop sz="94946" autoAdjust="0"/>
  </p:normalViewPr>
  <p:slideViewPr>
    <p:cSldViewPr snapToGrid="0" snapToObjects="1">
      <p:cViewPr varScale="1">
        <p:scale>
          <a:sx n="68" d="100"/>
          <a:sy n="68" d="100"/>
        </p:scale>
        <p:origin x="12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CD98D8-F58F-7646-9F23-D461380E0623}" type="datetime1">
              <a:rPr lang="en-US" smtClean="0"/>
              <a:t>1/7/2017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9396D0-410D-1040-B0E5-3C8967B902F0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375DAB-284C-8343-89EE-F20FBB9F4521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D5E8F4-6F1E-CD4B-8039-6412F9DAD1DB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3AA0E8-47D2-5641-A7DD-25A4CA64FE56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FF0249-E54A-3440-8E86-90B843AD636E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0F96F5-10D0-4343-B534-983440B42CA2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0D2E6F-36CA-4B49-A9D5-E20CC1FFAEE8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/>
          <a:p>
            <a:fld id="{ACF186BF-CF65-4E4E-A3A2-40D24DB63F7B}" type="datetime1">
              <a:rPr lang="en-US" smtClean="0"/>
              <a:t>1/7/2017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CA7EBB-50B2-FC42-A128-0119F7F4FB09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D30A03-E3A4-6844-8647-BC5ED9BE31A6}" type="datetime1">
              <a:rPr lang="en-US" smtClean="0"/>
              <a:t>1/7/2017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B553A-4786-DC47-9B7C-898E12AF3B74}" type="datetime1">
              <a:rPr lang="en-US" smtClean="0"/>
              <a:t>1/7/2017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1BD052-3201-A740-8216-826FDF1E3EAA}" type="datetime1">
              <a:rPr lang="en-US" smtClean="0"/>
              <a:t>1/7/2017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A6112B-0001-9840-8BAE-31D1F297C8E6}" type="datetime1">
              <a:rPr lang="en-US" smtClean="0"/>
              <a:t>1/7/2017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E1F5CE-CE02-E04A-8825-0021CFA324AA}" type="datetime1">
              <a:rPr lang="en-US" smtClean="0"/>
              <a:t>1/7/2017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338C51-B570-1340-86E5-500C0A733682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E78DE6-F2DD-5044-B61B-D68BFE523A95}" type="datetime1">
              <a:rPr lang="en-US" smtClean="0"/>
              <a:t>1/7/2017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iering@ieee.org" TargetMode="External"/><Relationship Id="rId2" Type="http://schemas.openxmlformats.org/officeDocument/2006/relationships/hyperlink" Target="https://www.ieee.org/education_careers/education/ceus/application.html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ivanov@ieee.org" TargetMode="External"/><Relationship Id="rId2" Type="http://schemas.openxmlformats.org/officeDocument/2006/relationships/hyperlink" Target="mailto:nova.chair@ieee.org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dirty="0">
                <a:latin typeface="Verdana" charset="0"/>
              </a:rPr>
              <a:t>Technical Workshops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50000"/>
              </a:lnSpc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IEEE National Capital Area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v01</a:t>
            </a: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Obtain Approval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Circulate the proposal in advance</a:t>
            </a:r>
          </a:p>
          <a:p>
            <a:pPr lvl="1">
              <a:defRPr/>
            </a:pPr>
            <a:r>
              <a:rPr lang="is-IS" dirty="0"/>
              <a:t>Create a one-page course flyer</a:t>
            </a:r>
          </a:p>
          <a:p>
            <a:pPr lvl="2">
              <a:defRPr/>
            </a:pPr>
            <a:r>
              <a:rPr lang="is-IS" dirty="0"/>
              <a:t>See past examples for what to cover</a:t>
            </a:r>
          </a:p>
          <a:p>
            <a:pPr lvl="1">
              <a:defRPr/>
            </a:pPr>
            <a:r>
              <a:rPr lang="is-IS" dirty="0"/>
              <a:t>Put together financials</a:t>
            </a:r>
          </a:p>
          <a:p>
            <a:pPr lvl="1">
              <a:defRPr/>
            </a:pPr>
            <a:r>
              <a:rPr lang="is-IS" dirty="0"/>
              <a:t>Lets people study and ask questions beforehand</a:t>
            </a:r>
          </a:p>
          <a:p>
            <a:pPr>
              <a:defRPr/>
            </a:pPr>
            <a:r>
              <a:rPr lang="is-IS" dirty="0"/>
              <a:t>Come to the meeting</a:t>
            </a:r>
          </a:p>
          <a:p>
            <a:pPr lvl="1">
              <a:defRPr/>
            </a:pPr>
            <a:r>
              <a:rPr lang="is-IS" dirty="0"/>
              <a:t>The instructor(s) should present</a:t>
            </a:r>
          </a:p>
          <a:p>
            <a:pPr lvl="2">
              <a:defRPr/>
            </a:pPr>
            <a:r>
              <a:rPr lang="is-IS" dirty="0"/>
              <a:t>Especially for first time people and courses</a:t>
            </a:r>
          </a:p>
          <a:p>
            <a:pPr lvl="1">
              <a:defRPr/>
            </a:pPr>
            <a:r>
              <a:rPr lang="is-IS" dirty="0"/>
              <a:t>Be prepared to answer questions and accept revisions</a:t>
            </a:r>
          </a:p>
          <a:p>
            <a:pPr>
              <a:defRPr/>
            </a:pPr>
            <a:r>
              <a:rPr lang="is-IS" dirty="0"/>
              <a:t>If rejected rinse, lather, repeat...</a:t>
            </a:r>
          </a:p>
        </p:txBody>
      </p:sp>
    </p:spTree>
    <p:extLst>
      <p:ext uri="{BB962C8B-B14F-4D97-AF65-F5344CB8AC3E}">
        <p14:creationId xmlns:p14="http://schemas.microsoft.com/office/powerpoint/2010/main" val="22376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Prepare Original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Create course slides, handouts, and other media</a:t>
            </a:r>
          </a:p>
          <a:p>
            <a:pPr lvl="1">
              <a:defRPr/>
            </a:pPr>
            <a:r>
              <a:rPr lang="is-IS" dirty="0"/>
              <a:t>Organize into modular, 15-45 minute lessons</a:t>
            </a:r>
          </a:p>
          <a:p>
            <a:pPr lvl="1">
              <a:defRPr/>
            </a:pPr>
            <a:r>
              <a:rPr lang="is-IS" dirty="0"/>
              <a:t>Provide detailed steps for lab activities</a:t>
            </a:r>
          </a:p>
          <a:p>
            <a:pPr lvl="1">
              <a:defRPr/>
            </a:pPr>
            <a:r>
              <a:rPr lang="is-IS" dirty="0"/>
              <a:t>Connect to IEEE activities when possible</a:t>
            </a:r>
          </a:p>
          <a:p>
            <a:pPr lvl="1">
              <a:defRPr/>
            </a:pPr>
            <a:r>
              <a:rPr lang="is-IS" dirty="0"/>
              <a:t>Reuse internal content, but limit use of non-IEEE docs</a:t>
            </a:r>
          </a:p>
          <a:p>
            <a:pPr>
              <a:defRPr/>
            </a:pPr>
            <a:r>
              <a:rPr lang="is-IS" dirty="0"/>
              <a:t>Put together course syllabus/outline</a:t>
            </a:r>
          </a:p>
          <a:p>
            <a:pPr lvl="1">
              <a:defRPr/>
            </a:pPr>
            <a:r>
              <a:rPr lang="is-IS" dirty="0"/>
              <a:t>Include intros, logistics, lunch break</a:t>
            </a:r>
          </a:p>
          <a:p>
            <a:pPr>
              <a:defRPr/>
            </a:pPr>
            <a:r>
              <a:rPr lang="is-IS" dirty="0"/>
              <a:t>Expect to spend more time on this than anything else</a:t>
            </a:r>
          </a:p>
        </p:txBody>
      </p:sp>
    </p:spTree>
    <p:extLst>
      <p:ext uri="{BB962C8B-B14F-4D97-AF65-F5344CB8AC3E}">
        <p14:creationId xmlns:p14="http://schemas.microsoft.com/office/powerpoint/2010/main" val="243748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Differentiate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People can find recipes to build almost anything</a:t>
            </a:r>
          </a:p>
          <a:p>
            <a:pPr lvl="1">
              <a:defRPr/>
            </a:pPr>
            <a:r>
              <a:rPr lang="is-IS" dirty="0"/>
              <a:t>YouTube, Maker Faires, MOOCs, Web Sites, etc</a:t>
            </a:r>
          </a:p>
          <a:p>
            <a:pPr>
              <a:defRPr/>
            </a:pPr>
            <a:r>
              <a:rPr lang="is-IS" dirty="0"/>
              <a:t>An IEEE Workshop should provide more</a:t>
            </a:r>
          </a:p>
          <a:p>
            <a:pPr lvl="1">
              <a:defRPr/>
            </a:pPr>
            <a:r>
              <a:rPr lang="is-IS" dirty="0"/>
              <a:t>Deeper understanding of how things work</a:t>
            </a:r>
          </a:p>
          <a:p>
            <a:pPr lvl="1">
              <a:defRPr/>
            </a:pPr>
            <a:r>
              <a:rPr lang="is-IS" dirty="0"/>
              <a:t>Comparison of design approaches and component choices</a:t>
            </a:r>
          </a:p>
          <a:p>
            <a:pPr lvl="1">
              <a:defRPr/>
            </a:pPr>
            <a:r>
              <a:rPr lang="is-IS" dirty="0"/>
              <a:t>Appreciation of the engineering process</a:t>
            </a:r>
          </a:p>
          <a:p>
            <a:pPr lvl="1">
              <a:defRPr/>
            </a:pPr>
            <a:r>
              <a:rPr lang="is-IS" dirty="0"/>
              <a:t>Description of related fields and ideas</a:t>
            </a:r>
          </a:p>
          <a:p>
            <a:pPr lvl="1">
              <a:defRPr/>
            </a:pPr>
            <a:r>
              <a:rPr lang="is-IS" dirty="0"/>
              <a:t>Historical context, where appropriate</a:t>
            </a:r>
          </a:p>
        </p:txBody>
      </p:sp>
    </p:spTree>
    <p:extLst>
      <p:ext uri="{BB962C8B-B14F-4D97-AF65-F5344CB8AC3E}">
        <p14:creationId xmlns:p14="http://schemas.microsoft.com/office/powerpoint/2010/main" val="2047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Reserve The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Choose a date from available options</a:t>
            </a:r>
          </a:p>
          <a:p>
            <a:pPr lvl="1">
              <a:defRPr/>
            </a:pPr>
            <a:r>
              <a:rPr lang="is-IS" dirty="0"/>
              <a:t>Verify instructor availability</a:t>
            </a:r>
          </a:p>
          <a:p>
            <a:pPr lvl="1">
              <a:defRPr/>
            </a:pPr>
            <a:r>
              <a:rPr lang="is-IS" dirty="0"/>
              <a:t>No conflicts with other events</a:t>
            </a:r>
          </a:p>
          <a:p>
            <a:pPr lvl="1">
              <a:defRPr/>
            </a:pPr>
            <a:r>
              <a:rPr lang="is-IS" dirty="0"/>
              <a:t>No scheduled maintenance on necessary resources</a:t>
            </a:r>
          </a:p>
          <a:p>
            <a:pPr>
              <a:defRPr/>
            </a:pPr>
            <a:r>
              <a:rPr lang="is-IS" dirty="0"/>
              <a:t>Check special weekend requirements</a:t>
            </a:r>
          </a:p>
          <a:p>
            <a:pPr lvl="1">
              <a:defRPr/>
            </a:pPr>
            <a:r>
              <a:rPr lang="is-IS" dirty="0"/>
              <a:t>Building access instructions</a:t>
            </a:r>
          </a:p>
          <a:p>
            <a:pPr lvl="1">
              <a:defRPr/>
            </a:pPr>
            <a:r>
              <a:rPr lang="is-IS" dirty="0"/>
              <a:t>Parking options and costs</a:t>
            </a:r>
          </a:p>
          <a:p>
            <a:pPr>
              <a:defRPr/>
            </a:pPr>
            <a:r>
              <a:rPr lang="is-IS" dirty="0"/>
              <a:t>Make payment arrangements, if needed</a:t>
            </a:r>
          </a:p>
        </p:txBody>
      </p:sp>
    </p:spTree>
    <p:extLst>
      <p:ext uri="{BB962C8B-B14F-4D97-AF65-F5344CB8AC3E}">
        <p14:creationId xmlns:p14="http://schemas.microsoft.com/office/powerpoint/2010/main" val="145380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Order Materials and Food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If needed order kit parts in far advance</a:t>
            </a:r>
          </a:p>
          <a:p>
            <a:pPr lvl="1">
              <a:defRPr/>
            </a:pPr>
            <a:r>
              <a:rPr lang="is-IS" dirty="0"/>
              <a:t>Create lab instructions using actual materials</a:t>
            </a:r>
          </a:p>
          <a:p>
            <a:pPr lvl="1">
              <a:defRPr/>
            </a:pPr>
            <a:r>
              <a:rPr lang="is-IS" dirty="0"/>
              <a:t>IoT workshop parts came from China</a:t>
            </a:r>
          </a:p>
          <a:p>
            <a:pPr lvl="1">
              <a:defRPr/>
            </a:pPr>
            <a:r>
              <a:rPr lang="is-IS" dirty="0"/>
              <a:t>Several had to be returned/exchanged</a:t>
            </a:r>
          </a:p>
          <a:p>
            <a:pPr>
              <a:defRPr/>
            </a:pPr>
            <a:r>
              <a:rPr lang="is-IS" dirty="0"/>
              <a:t>Order lunch and optional morning coffee</a:t>
            </a:r>
          </a:p>
          <a:p>
            <a:pPr lvl="1">
              <a:defRPr/>
            </a:pPr>
            <a:r>
              <a:rPr lang="is-IS" dirty="0"/>
              <a:t>Check with people familiar with the location</a:t>
            </a:r>
          </a:p>
          <a:p>
            <a:pPr lvl="2">
              <a:defRPr/>
            </a:pPr>
            <a:r>
              <a:rPr lang="is-IS" dirty="0"/>
              <a:t>They may have relationships with local COSI, Potbelly, etc</a:t>
            </a:r>
          </a:p>
          <a:p>
            <a:pPr lvl="1">
              <a:defRPr/>
            </a:pPr>
            <a:r>
              <a:rPr lang="is-IS" dirty="0"/>
              <a:t>Include some vegetarian options</a:t>
            </a:r>
          </a:p>
          <a:p>
            <a:pPr lvl="1">
              <a:defRPr/>
            </a:pPr>
            <a:r>
              <a:rPr lang="is-IS" dirty="0"/>
              <a:t>Have volunteers pick up or pay for delivery</a:t>
            </a:r>
          </a:p>
        </p:txBody>
      </p:sp>
    </p:spTree>
    <p:extLst>
      <p:ext uri="{BB962C8B-B14F-4D97-AF65-F5344CB8AC3E}">
        <p14:creationId xmlns:p14="http://schemas.microsoft.com/office/powerpoint/2010/main" val="22605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Apply For CEU/PDH Credits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Request approval online</a:t>
            </a:r>
          </a:p>
          <a:p>
            <a:pPr lvl="1">
              <a:defRPr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www.ieee.org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education_careers</a:t>
            </a:r>
            <a:r>
              <a:rPr lang="en-US" dirty="0">
                <a:hlinkClick r:id="rId2"/>
              </a:rPr>
              <a:t>/education/</a:t>
            </a:r>
            <a:r>
              <a:rPr lang="en-US" dirty="0" err="1">
                <a:hlinkClick r:id="rId2"/>
              </a:rPr>
              <a:t>ceus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application.html</a:t>
            </a:r>
            <a:endParaRPr lang="en-US" dirty="0"/>
          </a:p>
          <a:p>
            <a:pPr>
              <a:defRPr/>
            </a:pPr>
            <a:r>
              <a:rPr lang="en-US" dirty="0"/>
              <a:t>They will explain what must be done after course to receive credits</a:t>
            </a:r>
          </a:p>
          <a:p>
            <a:pPr lvl="1">
              <a:defRPr/>
            </a:pPr>
            <a:r>
              <a:rPr lang="en-US" dirty="0"/>
              <a:t>Note: the CEU/PDH evaluation form is not very good for feedback about the course – make up a separate course feedback form for students who do not need credits</a:t>
            </a:r>
          </a:p>
          <a:p>
            <a:pPr lvl="1">
              <a:defRPr/>
            </a:pPr>
            <a:r>
              <a:rPr lang="en-US" dirty="0"/>
              <a:t>Typically 1 PDH per hour of class</a:t>
            </a:r>
          </a:p>
          <a:p>
            <a:pPr>
              <a:defRPr/>
            </a:pPr>
            <a:r>
              <a:rPr lang="en-US" dirty="0"/>
              <a:t>Should take only a few days</a:t>
            </a:r>
          </a:p>
          <a:p>
            <a:pPr lvl="1">
              <a:defRPr/>
            </a:pPr>
            <a:r>
              <a:rPr lang="en-US" dirty="0"/>
              <a:t>Follow up if you don’t hear back</a:t>
            </a:r>
          </a:p>
          <a:p>
            <a:pPr lvl="1">
              <a:defRPr/>
            </a:pPr>
            <a:r>
              <a:rPr lang="en-US" dirty="0"/>
              <a:t>Ask Debi </a:t>
            </a:r>
            <a:r>
              <a:rPr lang="en-US" dirty="0" err="1"/>
              <a:t>Siering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siering@ieee.org</a:t>
            </a:r>
            <a:r>
              <a:rPr lang="en-US" dirty="0"/>
              <a:t>) for help </a:t>
            </a:r>
          </a:p>
        </p:txBody>
      </p:sp>
    </p:spTree>
    <p:extLst>
      <p:ext uri="{BB962C8B-B14F-4D97-AF65-F5344CB8AC3E}">
        <p14:creationId xmlns:p14="http://schemas.microsoft.com/office/powerpoint/2010/main" val="280704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Create </a:t>
            </a:r>
            <a:r>
              <a:rPr lang="en-US" dirty="0" err="1">
                <a:latin typeface="Verdana" charset="0"/>
                <a:cs typeface="Verdana" charset="0"/>
              </a:rPr>
              <a:t>vTools</a:t>
            </a:r>
            <a:r>
              <a:rPr lang="en-US" dirty="0">
                <a:latin typeface="Verdana" charset="0"/>
                <a:cs typeface="Verdana" charset="0"/>
              </a:rPr>
              <a:t>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One entry per workshop (not per section, chapter)</a:t>
            </a:r>
          </a:p>
          <a:p>
            <a:pPr lvl="1">
              <a:defRPr/>
            </a:pPr>
            <a:r>
              <a:rPr lang="is-IS" dirty="0"/>
              <a:t>A catchy, descriptive title and category</a:t>
            </a:r>
          </a:p>
          <a:p>
            <a:pPr lvl="1">
              <a:defRPr/>
            </a:pPr>
            <a:r>
              <a:rPr lang="is-IS" dirty="0"/>
              <a:t>Detailed event description and agenda</a:t>
            </a:r>
          </a:p>
          <a:p>
            <a:pPr lvl="1">
              <a:defRPr/>
            </a:pPr>
            <a:r>
              <a:rPr lang="is-IS" dirty="0"/>
              <a:t>Start and stop times and clear, detailed location</a:t>
            </a:r>
          </a:p>
          <a:p>
            <a:pPr lvl="1">
              <a:defRPr/>
            </a:pPr>
            <a:r>
              <a:rPr lang="is-IS" dirty="0"/>
              <a:t>Contact information and instructor(s) biography</a:t>
            </a:r>
          </a:p>
          <a:p>
            <a:pPr lvl="1">
              <a:defRPr/>
            </a:pPr>
            <a:r>
              <a:rPr lang="is-IS" dirty="0"/>
              <a:t>Student prequisities and minimum age</a:t>
            </a:r>
          </a:p>
          <a:p>
            <a:pPr lvl="1">
              <a:defRPr/>
            </a:pPr>
            <a:r>
              <a:rPr lang="is-IS" dirty="0"/>
              <a:t>Specify registration prices, discounts, maximum attendees</a:t>
            </a:r>
          </a:p>
          <a:p>
            <a:pPr lvl="1">
              <a:defRPr/>
            </a:pPr>
            <a:r>
              <a:rPr lang="is-IS" dirty="0"/>
              <a:t>Refund policy</a:t>
            </a:r>
          </a:p>
          <a:p>
            <a:pPr>
              <a:defRPr/>
            </a:pPr>
            <a:r>
              <a:rPr lang="is-IS" dirty="0"/>
              <a:t>Ask for review and check guidelines</a:t>
            </a:r>
          </a:p>
          <a:p>
            <a:pPr marL="571500" lvl="2" indent="-342900">
              <a:spcBef>
                <a:spcPts val="1800"/>
              </a:spcBef>
              <a:buClrTx/>
              <a:buSzPct val="135000"/>
              <a:buBlip>
                <a:blip r:embed="rId2"/>
              </a:buBlip>
              <a:defRPr/>
            </a:pPr>
            <a:r>
              <a:rPr lang="en-US" dirty="0"/>
              <a:t>http://</a:t>
            </a:r>
            <a:r>
              <a:rPr lang="en-US" dirty="0" err="1"/>
              <a:t>sites.ieee.org</a:t>
            </a:r>
            <a:r>
              <a:rPr lang="en-US" dirty="0"/>
              <a:t>/nova/resources/communication/event-post-guidelines/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0227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Promote The 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Finalize the one page proposal course flyer</a:t>
            </a:r>
            <a:endParaRPr lang="is-IS" dirty="0"/>
          </a:p>
          <a:p>
            <a:pPr lvl="1">
              <a:defRPr/>
            </a:pPr>
            <a:r>
              <a:rPr lang="is-IS" dirty="0"/>
              <a:t>Update anything that changed</a:t>
            </a:r>
          </a:p>
          <a:p>
            <a:pPr>
              <a:defRPr/>
            </a:pPr>
            <a:r>
              <a:rPr lang="is-IS" dirty="0"/>
              <a:t>Have eNotice sent to section</a:t>
            </a:r>
          </a:p>
          <a:p>
            <a:pPr lvl="1">
              <a:defRPr/>
            </a:pPr>
            <a:r>
              <a:rPr lang="is-IS" dirty="0"/>
              <a:t>Neighboring sections also if appropriate</a:t>
            </a:r>
          </a:p>
          <a:p>
            <a:pPr lvl="1">
              <a:defRPr/>
            </a:pPr>
            <a:r>
              <a:rPr lang="is-IS" dirty="0"/>
              <a:t>Region secretary can send to other areas</a:t>
            </a:r>
          </a:p>
          <a:p>
            <a:pPr lvl="1">
              <a:defRPr/>
            </a:pPr>
            <a:r>
              <a:rPr lang="is-IS" dirty="0"/>
              <a:t>Target students!</a:t>
            </a:r>
          </a:p>
          <a:p>
            <a:pPr>
              <a:defRPr/>
            </a:pPr>
            <a:r>
              <a:rPr lang="is-IS" dirty="0"/>
              <a:t>Advertise on social media</a:t>
            </a:r>
          </a:p>
          <a:p>
            <a:pPr lvl="1">
              <a:defRPr/>
            </a:pPr>
            <a:r>
              <a:rPr lang="is-IS" dirty="0"/>
              <a:t>Twitter, Facebook,...</a:t>
            </a:r>
          </a:p>
          <a:p>
            <a:pPr>
              <a:defRPr/>
            </a:pPr>
            <a:r>
              <a:rPr lang="is-IS" dirty="0"/>
              <a:t>Revisit periodically until fully enrolled</a:t>
            </a:r>
          </a:p>
        </p:txBody>
      </p:sp>
    </p:spTree>
    <p:extLst>
      <p:ext uri="{BB962C8B-B14F-4D97-AF65-F5344CB8AC3E}">
        <p14:creationId xmlns:p14="http://schemas.microsoft.com/office/powerpoint/2010/main" val="119537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Manage Registrations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vTools has quirks...</a:t>
            </a:r>
          </a:p>
          <a:p>
            <a:pPr lvl="1">
              <a:defRPr/>
            </a:pPr>
            <a:r>
              <a:rPr lang="is-IS" dirty="0"/>
              <a:t>PayPal works better than credit cards</a:t>
            </a:r>
          </a:p>
          <a:p>
            <a:pPr lvl="1">
              <a:defRPr/>
            </a:pPr>
            <a:r>
              <a:rPr lang="is-IS" dirty="0"/>
              <a:t>Unconfirmed payments count againt maximum</a:t>
            </a:r>
          </a:p>
          <a:p>
            <a:pPr lvl="2">
              <a:defRPr/>
            </a:pPr>
            <a:r>
              <a:rPr lang="is-IS" dirty="0"/>
              <a:t>Individuals can create them unknowingly</a:t>
            </a:r>
          </a:p>
          <a:p>
            <a:pPr>
              <a:defRPr/>
            </a:pPr>
            <a:r>
              <a:rPr lang="is-IS" dirty="0"/>
              <a:t>Clean out unconfirmed entries periodically</a:t>
            </a:r>
          </a:p>
          <a:p>
            <a:pPr lvl="1">
              <a:defRPr/>
            </a:pPr>
            <a:r>
              <a:rPr lang="is-IS" dirty="0"/>
              <a:t>Checking with registrant if they think they payed</a:t>
            </a:r>
          </a:p>
          <a:p>
            <a:pPr>
              <a:defRPr/>
            </a:pPr>
            <a:r>
              <a:rPr lang="is-IS" dirty="0"/>
              <a:t>Maintain a wait list of people after it fills</a:t>
            </a:r>
          </a:p>
          <a:p>
            <a:pPr>
              <a:defRPr/>
            </a:pPr>
            <a:r>
              <a:rPr lang="is-IS" dirty="0"/>
              <a:t>Refund users with legitimate reasons to cancel</a:t>
            </a:r>
          </a:p>
          <a:p>
            <a:pPr lvl="1">
              <a:defRPr/>
            </a:pPr>
            <a:r>
              <a:rPr lang="is-IS" dirty="0"/>
              <a:t>Expect exceptions! Typically have to mail a check</a:t>
            </a:r>
          </a:p>
        </p:txBody>
      </p:sp>
    </p:spTree>
    <p:extLst>
      <p:ext uri="{BB962C8B-B14F-4D97-AF65-F5344CB8AC3E}">
        <p14:creationId xmlns:p14="http://schemas.microsoft.com/office/powerpoint/2010/main" val="236184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Manage Hardware, Internet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Paying increases expectations</a:t>
            </a:r>
          </a:p>
          <a:p>
            <a:pPr lvl="1">
              <a:defRPr/>
            </a:pPr>
            <a:r>
              <a:rPr lang="is-IS" dirty="0"/>
              <a:t>Have contingency plans</a:t>
            </a:r>
          </a:p>
          <a:p>
            <a:pPr>
              <a:defRPr/>
            </a:pPr>
            <a:r>
              <a:rPr lang="is-IS" dirty="0"/>
              <a:t>If the course involves equipment</a:t>
            </a:r>
          </a:p>
          <a:p>
            <a:pPr lvl="1">
              <a:defRPr/>
            </a:pPr>
            <a:r>
              <a:rPr lang="is-IS" dirty="0"/>
              <a:t>Order spare parts and bring extra cables, power cords,...</a:t>
            </a:r>
          </a:p>
          <a:p>
            <a:pPr>
              <a:defRPr/>
            </a:pPr>
            <a:r>
              <a:rPr lang="is-IS" dirty="0"/>
              <a:t>If participants must download software</a:t>
            </a:r>
          </a:p>
          <a:p>
            <a:pPr lvl="1">
              <a:defRPr/>
            </a:pPr>
            <a:r>
              <a:rPr lang="is-IS" dirty="0"/>
              <a:t>Freeze the version a few days before the class</a:t>
            </a:r>
          </a:p>
          <a:p>
            <a:pPr lvl="1">
              <a:defRPr/>
            </a:pPr>
            <a:r>
              <a:rPr lang="is-IS" dirty="0"/>
              <a:t>Set up a local server</a:t>
            </a:r>
          </a:p>
          <a:p>
            <a:pPr lvl="2">
              <a:defRPr/>
            </a:pPr>
            <a:r>
              <a:rPr lang="is-IS" dirty="0"/>
              <a:t>Use LAMP on spare laptop or media server built-in to routers</a:t>
            </a:r>
          </a:p>
          <a:p>
            <a:pPr lvl="1">
              <a:defRPr/>
            </a:pPr>
            <a:r>
              <a:rPr lang="is-IS" dirty="0"/>
              <a:t>Verify necessary files are free of malware</a:t>
            </a:r>
          </a:p>
          <a:p>
            <a:pPr lvl="2">
              <a:defRPr/>
            </a:pPr>
            <a:r>
              <a:rPr lang="is-IS" dirty="0"/>
              <a:t>Submit to VirusTotal: </a:t>
            </a:r>
            <a:r>
              <a:rPr lang="en-US" dirty="0"/>
              <a:t>https://</a:t>
            </a:r>
            <a:r>
              <a:rPr lang="en-US" dirty="0" err="1"/>
              <a:t>www.virustotal.com</a:t>
            </a:r>
            <a:r>
              <a:rPr lang="en-US" dirty="0"/>
              <a:t>/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8205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Defining “Technical Workshop”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A Technical Workshop is an educational event</a:t>
            </a:r>
          </a:p>
          <a:p>
            <a:pPr lvl="1">
              <a:defRPr/>
            </a:pPr>
            <a:r>
              <a:rPr lang="is-IS" dirty="0"/>
              <a:t>Provides deep learning on an engineering topic of interest</a:t>
            </a:r>
          </a:p>
          <a:p>
            <a:pPr lvl="1">
              <a:defRPr/>
            </a:pPr>
            <a:r>
              <a:rPr lang="is-IS" dirty="0"/>
              <a:t>More detailed than chapter talks</a:t>
            </a:r>
          </a:p>
          <a:p>
            <a:pPr lvl="1">
              <a:defRPr/>
            </a:pPr>
            <a:r>
              <a:rPr lang="is-IS" dirty="0"/>
              <a:t>Registration is required and capacity is limited</a:t>
            </a:r>
          </a:p>
          <a:p>
            <a:pPr lvl="1">
              <a:defRPr/>
            </a:pPr>
            <a:r>
              <a:rPr lang="is-IS" dirty="0"/>
              <a:t>Most have been </a:t>
            </a:r>
            <a:r>
              <a:rPr lang="en-US" dirty="0"/>
              <a:t>½</a:t>
            </a:r>
            <a:r>
              <a:rPr lang="is-IS" dirty="0"/>
              <a:t> to 1 day long</a:t>
            </a:r>
          </a:p>
          <a:p>
            <a:pPr lvl="1">
              <a:defRPr/>
            </a:pPr>
            <a:r>
              <a:rPr lang="is-IS" dirty="0"/>
              <a:t>Usually there is a cost to attend</a:t>
            </a:r>
          </a:p>
          <a:p>
            <a:pPr lvl="1">
              <a:defRPr/>
            </a:pPr>
            <a:r>
              <a:rPr lang="is-IS" dirty="0"/>
              <a:t>Typically held over a weekend and may include lunch</a:t>
            </a:r>
          </a:p>
          <a:p>
            <a:pPr>
              <a:defRPr/>
            </a:pPr>
            <a:r>
              <a:rPr lang="is-IS" dirty="0"/>
              <a:t>They require many, many hours of preparation</a:t>
            </a:r>
          </a:p>
          <a:p>
            <a:pPr lvl="1">
              <a:defRPr/>
            </a:pPr>
            <a:r>
              <a:rPr lang="is-IS" dirty="0"/>
              <a:t>So why do them?</a:t>
            </a:r>
          </a:p>
        </p:txBody>
      </p:sp>
    </p:spTree>
    <p:extLst>
      <p:ext uri="{BB962C8B-B14F-4D97-AF65-F5344CB8AC3E}">
        <p14:creationId xmlns:p14="http://schemas.microsoft.com/office/powerpoint/2010/main" val="299583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Manage Software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If attendees bring their own laptops</a:t>
            </a:r>
          </a:p>
          <a:p>
            <a:pPr lvl="1">
              <a:defRPr/>
            </a:pPr>
            <a:r>
              <a:rPr lang="is-IS" dirty="0"/>
              <a:t>Test on multiple operating systems</a:t>
            </a:r>
          </a:p>
          <a:p>
            <a:pPr lvl="1">
              <a:defRPr/>
            </a:pPr>
            <a:r>
              <a:rPr lang="is-IS" dirty="0"/>
              <a:t>Remind them to update OS and AV </a:t>
            </a:r>
            <a:r>
              <a:rPr lang="is-IS" i="1" dirty="0"/>
              <a:t>before </a:t>
            </a:r>
            <a:r>
              <a:rPr lang="is-IS" dirty="0"/>
              <a:t>class</a:t>
            </a:r>
          </a:p>
          <a:p>
            <a:pPr>
              <a:defRPr/>
            </a:pPr>
            <a:r>
              <a:rPr lang="is-IS" dirty="0"/>
              <a:t>There may be other subtle compatiblity issues</a:t>
            </a:r>
          </a:p>
          <a:p>
            <a:pPr lvl="1">
              <a:defRPr/>
            </a:pPr>
            <a:r>
              <a:rPr lang="is-IS" dirty="0"/>
              <a:t>Provide download instructions in advance</a:t>
            </a:r>
          </a:p>
          <a:p>
            <a:pPr lvl="2">
              <a:defRPr/>
            </a:pPr>
            <a:r>
              <a:rPr lang="is-IS" dirty="0"/>
              <a:t>But still accommodate in-class download</a:t>
            </a:r>
          </a:p>
          <a:p>
            <a:pPr lvl="1">
              <a:defRPr/>
            </a:pPr>
            <a:r>
              <a:rPr lang="is-IS" dirty="0"/>
              <a:t>Develop a script members can download in advance to ensure their system will work</a:t>
            </a:r>
          </a:p>
          <a:p>
            <a:pPr lvl="2">
              <a:defRPr/>
            </a:pPr>
            <a:r>
              <a:rPr lang="is-IS" dirty="0"/>
              <a:t>Verify the right OS or .Net version, admin privileges, sufficient disk space, memory, etc</a:t>
            </a:r>
          </a:p>
          <a:p>
            <a:pPr lvl="1"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5665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As The Course Day Approaches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Do a practice run on location</a:t>
            </a:r>
          </a:p>
          <a:p>
            <a:pPr lvl="1">
              <a:defRPr/>
            </a:pPr>
            <a:r>
              <a:rPr lang="is-IS" dirty="0"/>
              <a:t>Shake out course and get helpers up to speed</a:t>
            </a:r>
          </a:p>
          <a:p>
            <a:pPr>
              <a:defRPr/>
            </a:pPr>
            <a:r>
              <a:rPr lang="is-IS" dirty="0"/>
              <a:t>Send email to registrants</a:t>
            </a:r>
          </a:p>
          <a:p>
            <a:pPr lvl="1">
              <a:defRPr/>
            </a:pPr>
            <a:r>
              <a:rPr lang="is-IS" dirty="0"/>
              <a:t>Remind where, when, what they have to bring</a:t>
            </a:r>
          </a:p>
          <a:p>
            <a:pPr lvl="1">
              <a:defRPr/>
            </a:pPr>
            <a:r>
              <a:rPr lang="is-IS" dirty="0"/>
              <a:t>Include agenda and number to call if weather is bad</a:t>
            </a:r>
          </a:p>
          <a:p>
            <a:pPr>
              <a:defRPr/>
            </a:pPr>
            <a:r>
              <a:rPr lang="is-IS" dirty="0"/>
              <a:t>Verify food order</a:t>
            </a:r>
          </a:p>
          <a:p>
            <a:pPr lvl="1">
              <a:defRPr/>
            </a:pPr>
            <a:r>
              <a:rPr lang="is-IS" dirty="0"/>
              <a:t>Double check quantity and special dietary needs</a:t>
            </a:r>
          </a:p>
          <a:p>
            <a:pPr lvl="1">
              <a:defRPr/>
            </a:pPr>
            <a:r>
              <a:rPr lang="is-IS" dirty="0"/>
              <a:t>Ask local shops to sponsor/discount coffee and pastries</a:t>
            </a:r>
          </a:p>
          <a:p>
            <a:pPr>
              <a:defRPr/>
            </a:pPr>
            <a:r>
              <a:rPr lang="is-IS" dirty="0"/>
              <a:t>Print sign-in sheet and course evaluation forms</a:t>
            </a:r>
          </a:p>
          <a:p>
            <a:pPr>
              <a:defRPr/>
            </a:pPr>
            <a:r>
              <a:rPr lang="is-IS" dirty="0"/>
              <a:t>Purchase thank-you gifts</a:t>
            </a:r>
          </a:p>
        </p:txBody>
      </p:sp>
    </p:spTree>
    <p:extLst>
      <p:ext uri="{BB962C8B-B14F-4D97-AF65-F5344CB8AC3E}">
        <p14:creationId xmlns:p14="http://schemas.microsoft.com/office/powerpoint/2010/main" val="327219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Day Of The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Arrive early so you can start on time</a:t>
            </a:r>
          </a:p>
          <a:p>
            <a:pPr lvl="1">
              <a:defRPr/>
            </a:pPr>
            <a:r>
              <a:rPr lang="is-IS" dirty="0"/>
              <a:t>Make sure room is set up</a:t>
            </a:r>
          </a:p>
          <a:p>
            <a:pPr lvl="1">
              <a:defRPr/>
            </a:pPr>
            <a:r>
              <a:rPr lang="is-IS" dirty="0"/>
              <a:t>Put out/circulate sign-in sheet and remind people to use it</a:t>
            </a:r>
          </a:p>
          <a:p>
            <a:pPr>
              <a:defRPr/>
            </a:pPr>
            <a:r>
              <a:rPr lang="is-IS" dirty="0"/>
              <a:t>Greet arrivals and introduce the instructors</a:t>
            </a:r>
          </a:p>
          <a:p>
            <a:pPr>
              <a:defRPr/>
            </a:pPr>
            <a:r>
              <a:rPr lang="is-IS" dirty="0"/>
              <a:t>Keep the course moving</a:t>
            </a:r>
          </a:p>
          <a:p>
            <a:pPr lvl="1">
              <a:defRPr/>
            </a:pPr>
            <a:r>
              <a:rPr lang="is-IS" dirty="0"/>
              <a:t>You are the MC!  Pull people out of rat holes</a:t>
            </a:r>
          </a:p>
          <a:p>
            <a:pPr lvl="1">
              <a:defRPr/>
            </a:pPr>
            <a:r>
              <a:rPr lang="is-IS" dirty="0"/>
              <a:t>Record unanswered questions</a:t>
            </a:r>
          </a:p>
          <a:p>
            <a:pPr>
              <a:defRPr/>
            </a:pPr>
            <a:r>
              <a:rPr lang="is-IS" dirty="0"/>
              <a:t>Have fun!</a:t>
            </a:r>
          </a:p>
          <a:p>
            <a:pPr lvl="1">
              <a:defRPr/>
            </a:pPr>
            <a:r>
              <a:rPr lang="is-IS" dirty="0"/>
              <a:t>If you’re not, the participants won’t either</a:t>
            </a:r>
          </a:p>
        </p:txBody>
      </p:sp>
    </p:spTree>
    <p:extLst>
      <p:ext uri="{BB962C8B-B14F-4D97-AF65-F5344CB8AC3E}">
        <p14:creationId xmlns:p14="http://schemas.microsoft.com/office/powerpoint/2010/main" val="170022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Immediately After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Thank everyone who contributed</a:t>
            </a:r>
          </a:p>
          <a:p>
            <a:pPr lvl="1">
              <a:defRPr/>
            </a:pPr>
            <a:r>
              <a:rPr lang="is-IS" dirty="0"/>
              <a:t>Especially the speaker</a:t>
            </a:r>
          </a:p>
          <a:p>
            <a:pPr lvl="1">
              <a:defRPr/>
            </a:pPr>
            <a:r>
              <a:rPr lang="is-IS" dirty="0"/>
              <a:t>Present the instructor(s) with a small gift or take to dinner</a:t>
            </a:r>
          </a:p>
          <a:p>
            <a:pPr>
              <a:defRPr/>
            </a:pPr>
            <a:r>
              <a:rPr lang="is-IS" dirty="0"/>
              <a:t>Collect sign-in sheet</a:t>
            </a:r>
          </a:p>
          <a:p>
            <a:pPr>
              <a:defRPr/>
            </a:pPr>
            <a:r>
              <a:rPr lang="is-IS" dirty="0"/>
              <a:t>Distribute and collect evaluation forms</a:t>
            </a:r>
          </a:p>
          <a:p>
            <a:pPr lvl="1">
              <a:defRPr/>
            </a:pPr>
            <a:r>
              <a:rPr lang="is-IS" dirty="0"/>
              <a:t>People wanting CEU/PDH credits must complete a special form</a:t>
            </a:r>
          </a:p>
          <a:p>
            <a:pPr>
              <a:defRPr/>
            </a:pPr>
            <a:r>
              <a:rPr lang="is-IS" dirty="0"/>
              <a:t>If appropriate encourage people to take their project</a:t>
            </a:r>
          </a:p>
          <a:p>
            <a:pPr>
              <a:defRPr/>
            </a:pPr>
            <a:r>
              <a:rPr lang="is-IS" dirty="0"/>
              <a:t>Ensure the room is in good condition</a:t>
            </a:r>
          </a:p>
          <a:p>
            <a:pPr lvl="1">
              <a:defRPr/>
            </a:pPr>
            <a:r>
              <a:rPr lang="is-IS" dirty="0"/>
              <a:t>Discard trash, return furniture, turn out lights, etc</a:t>
            </a:r>
          </a:p>
        </p:txBody>
      </p:sp>
    </p:spTree>
    <p:extLst>
      <p:ext uri="{BB962C8B-B14F-4D97-AF65-F5344CB8AC3E}">
        <p14:creationId xmlns:p14="http://schemas.microsoft.com/office/powerpoint/2010/main" val="2027193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Within A Few Days After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Follow up on any questions</a:t>
            </a:r>
          </a:p>
          <a:p>
            <a:pPr lvl="1">
              <a:defRPr/>
            </a:pPr>
            <a:r>
              <a:rPr lang="is-IS" dirty="0"/>
              <a:t>Send info about IEEE to people who asked</a:t>
            </a:r>
          </a:p>
          <a:p>
            <a:pPr>
              <a:defRPr/>
            </a:pPr>
            <a:r>
              <a:rPr lang="is-IS" dirty="0"/>
              <a:t>Complete the paperwork</a:t>
            </a:r>
          </a:p>
          <a:p>
            <a:pPr lvl="1">
              <a:defRPr/>
            </a:pPr>
            <a:r>
              <a:rPr lang="is-IS" dirty="0"/>
              <a:t>Submit L31 – Create from vTools entry</a:t>
            </a:r>
          </a:p>
          <a:p>
            <a:pPr lvl="1">
              <a:defRPr/>
            </a:pPr>
            <a:r>
              <a:rPr lang="is-IS" dirty="0"/>
              <a:t>Submit CEU/PDH requests</a:t>
            </a:r>
          </a:p>
          <a:p>
            <a:pPr lvl="1">
              <a:defRPr/>
            </a:pPr>
            <a:r>
              <a:rPr lang="is-IS" dirty="0"/>
              <a:t>Summarize course feedback</a:t>
            </a:r>
          </a:p>
          <a:p>
            <a:pPr>
              <a:defRPr/>
            </a:pPr>
            <a:r>
              <a:rPr lang="is-IS" dirty="0"/>
              <a:t>Post final slides and materials online</a:t>
            </a:r>
          </a:p>
          <a:p>
            <a:pPr>
              <a:defRPr/>
            </a:pPr>
            <a:r>
              <a:rPr lang="is-IS" dirty="0"/>
              <a:t>Thank those who helped</a:t>
            </a:r>
          </a:p>
          <a:p>
            <a:pPr>
              <a:defRPr/>
            </a:pPr>
            <a:r>
              <a:rPr lang="is-IS" dirty="0"/>
              <a:t>Analyze the financials</a:t>
            </a:r>
          </a:p>
        </p:txBody>
      </p:sp>
    </p:spTree>
    <p:extLst>
      <p:ext uri="{BB962C8B-B14F-4D97-AF65-F5344CB8AC3E}">
        <p14:creationId xmlns:p14="http://schemas.microsoft.com/office/powerpoint/2010/main" val="2702621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Final Thought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The “Build an Internet of Things Weather Station” workshop ran a deficit...</a:t>
            </a:r>
          </a:p>
          <a:p>
            <a:pPr lvl="1">
              <a:defRPr/>
            </a:pPr>
            <a:r>
              <a:rPr lang="is-IS" dirty="0"/>
              <a:t>Cost about $350 more than it made mostly due to component returns</a:t>
            </a:r>
          </a:p>
          <a:p>
            <a:pPr>
              <a:defRPr/>
            </a:pPr>
            <a:r>
              <a:rPr lang="is-IS" dirty="0"/>
              <a:t>...but on every other measure it was a success</a:t>
            </a:r>
          </a:p>
          <a:p>
            <a:pPr lvl="1">
              <a:defRPr/>
            </a:pPr>
            <a:r>
              <a:rPr lang="is-IS" dirty="0"/>
              <a:t>Full registration</a:t>
            </a:r>
          </a:p>
          <a:p>
            <a:pPr lvl="1">
              <a:defRPr/>
            </a:pPr>
            <a:r>
              <a:rPr lang="is-IS" dirty="0"/>
              <a:t>Uniformly positive feedback</a:t>
            </a:r>
          </a:p>
          <a:p>
            <a:pPr lvl="1">
              <a:defRPr/>
            </a:pPr>
            <a:r>
              <a:rPr lang="is-IS" dirty="0"/>
              <a:t>Attendees participating in other activities</a:t>
            </a:r>
          </a:p>
          <a:p>
            <a:pPr lvl="1">
              <a:defRPr/>
            </a:pPr>
            <a:r>
              <a:rPr lang="is-IS"/>
              <a:t>Long </a:t>
            </a:r>
            <a:r>
              <a:rPr lang="is-IS" dirty="0"/>
              <a:t>wait list</a:t>
            </a:r>
          </a:p>
          <a:p>
            <a:pPr>
              <a:defRPr/>
            </a:pPr>
            <a:r>
              <a:rPr lang="is-IS" dirty="0"/>
              <a:t>Try something!</a:t>
            </a:r>
          </a:p>
        </p:txBody>
      </p:sp>
    </p:spTree>
    <p:extLst>
      <p:ext uri="{BB962C8B-B14F-4D97-AF65-F5344CB8AC3E}">
        <p14:creationId xmlns:p14="http://schemas.microsoft.com/office/powerpoint/2010/main" val="10582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Additional Help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People want to help hold workshops</a:t>
            </a:r>
          </a:p>
          <a:p>
            <a:pPr lvl="1">
              <a:defRPr/>
            </a:pPr>
            <a:r>
              <a:rPr lang="is-IS" dirty="0"/>
              <a:t>It’s rewarding and looks good on a resume</a:t>
            </a:r>
          </a:p>
          <a:p>
            <a:pPr>
              <a:defRPr/>
            </a:pPr>
            <a:r>
              <a:rPr lang="is-IS" dirty="0"/>
              <a:t>Ask for help</a:t>
            </a:r>
          </a:p>
          <a:p>
            <a:pPr lvl="1">
              <a:defRPr/>
            </a:pPr>
            <a:r>
              <a:rPr lang="is-IS" dirty="0"/>
              <a:t>Start with your section officers and AdCom</a:t>
            </a:r>
          </a:p>
          <a:p>
            <a:pPr marL="0" indent="0">
              <a:buNone/>
              <a:defRPr/>
            </a:pPr>
            <a:r>
              <a:rPr lang="is-IS" dirty="0">
                <a:hlinkClick r:id="rId2"/>
              </a:rPr>
              <a:t>nova.chair@ieee.org</a:t>
            </a:r>
            <a:r>
              <a:rPr lang="is-IS" dirty="0"/>
              <a:t>		</a:t>
            </a:r>
            <a:r>
              <a:rPr lang="is-IS" dirty="0">
                <a:hlinkClick r:id="rId3"/>
              </a:rPr>
              <a:t>tony.ivanov@ieee.org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8746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7"/>
          <p:cNvSpPr>
            <a:spLocks noGrp="1"/>
          </p:cNvSpPr>
          <p:nvPr>
            <p:ph type="title"/>
          </p:nvPr>
        </p:nvSpPr>
        <p:spPr bwMode="auto">
          <a:xfrm>
            <a:off x="457200" y="2417898"/>
            <a:ext cx="8229600" cy="261130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Verdana" charset="0"/>
                <a:cs typeface="Verdana" charset="0"/>
              </a:rPr>
              <a:t>Questions?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4FC97-2BE3-A04F-9129-C59B065048A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Why Hold Workshops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Accessible and interesting</a:t>
            </a:r>
          </a:p>
          <a:p>
            <a:pPr lvl="1">
              <a:defRPr/>
            </a:pPr>
            <a:r>
              <a:rPr lang="is-IS" dirty="0"/>
              <a:t>There’s time to get all attendees on the same page</a:t>
            </a:r>
          </a:p>
          <a:p>
            <a:pPr lvl="1">
              <a:defRPr/>
            </a:pPr>
            <a:r>
              <a:rPr lang="is-IS" dirty="0"/>
              <a:t>There’s time to explore and demonstrate</a:t>
            </a:r>
          </a:p>
          <a:p>
            <a:pPr>
              <a:defRPr/>
            </a:pPr>
            <a:r>
              <a:rPr lang="is-IS" dirty="0"/>
              <a:t>They can be profitable</a:t>
            </a:r>
          </a:p>
          <a:p>
            <a:pPr lvl="1">
              <a:defRPr/>
            </a:pPr>
            <a:r>
              <a:rPr lang="is-IS" dirty="0"/>
              <a:t>With careful planning they can replace some declining revenue</a:t>
            </a:r>
          </a:p>
          <a:p>
            <a:pPr marL="342900" lvl="1" indent="-342900">
              <a:spcBef>
                <a:spcPts val="1800"/>
              </a:spcBef>
              <a:buClrTx/>
              <a:buSzPct val="135000"/>
              <a:buBlip>
                <a:blip r:embed="rId2"/>
              </a:buBlip>
              <a:defRPr/>
            </a:pPr>
            <a:r>
              <a:rPr lang="is-IS" sz="2200" dirty="0"/>
              <a:t>Members like them!</a:t>
            </a:r>
          </a:p>
          <a:p>
            <a:pPr marL="571500" lvl="2" indent="-342900">
              <a:spcBef>
                <a:spcPts val="1800"/>
              </a:spcBef>
              <a:buClrTx/>
              <a:buSzPct val="135000"/>
              <a:buBlip>
                <a:blip r:embed="rId2"/>
              </a:buBlip>
              <a:defRPr/>
            </a:pPr>
            <a:r>
              <a:rPr lang="is-IS" sz="2000" dirty="0"/>
              <a:t>Can provide CEU/PDH credits</a:t>
            </a:r>
          </a:p>
          <a:p>
            <a:pPr marL="571500" lvl="2" indent="-342900">
              <a:spcBef>
                <a:spcPts val="1800"/>
              </a:spcBef>
              <a:buClrTx/>
              <a:buSzPct val="135000"/>
              <a:buBlip>
                <a:blip r:embed="rId2"/>
              </a:buBlip>
              <a:defRPr/>
            </a:pPr>
            <a:r>
              <a:rPr lang="is-IS" sz="2000" dirty="0"/>
              <a:t>Feedback from recent Northern VA events was positive and the created a long wait list</a:t>
            </a:r>
          </a:p>
        </p:txBody>
      </p:sp>
    </p:spTree>
    <p:extLst>
      <p:ext uri="{BB962C8B-B14F-4D97-AF65-F5344CB8AC3E}">
        <p14:creationId xmlns:p14="http://schemas.microsoft.com/office/powerpoint/2010/main" val="235650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About These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These slides outline things to consider when planning a workshop</a:t>
            </a:r>
          </a:p>
          <a:p>
            <a:pPr lvl="1">
              <a:defRPr/>
            </a:pPr>
            <a:r>
              <a:rPr lang="is-IS" dirty="0"/>
              <a:t>Based on lessons from Northern VA Section’s “Build an Internet of Things Weather Station” taught by Karl Berger in June 2016</a:t>
            </a:r>
          </a:p>
          <a:p>
            <a:pPr>
              <a:defRPr/>
            </a:pPr>
            <a:r>
              <a:rPr lang="is-IS" dirty="0"/>
              <a:t>Goal is to assure success, NOT to scare away prospective ideas</a:t>
            </a:r>
          </a:p>
          <a:p>
            <a:pPr lvl="1">
              <a:defRPr/>
            </a:pPr>
            <a:r>
              <a:rPr lang="is-IS" dirty="0"/>
              <a:t>Variations possible</a:t>
            </a:r>
          </a:p>
        </p:txBody>
      </p:sp>
    </p:spTree>
    <p:extLst>
      <p:ext uri="{BB962C8B-B14F-4D97-AF65-F5344CB8AC3E}">
        <p14:creationId xmlns:p14="http://schemas.microsoft.com/office/powerpoint/2010/main" val="7788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The Proposal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Technical Workshops should be approved by AdCom</a:t>
            </a:r>
          </a:p>
          <a:p>
            <a:pPr lvl="1">
              <a:defRPr/>
            </a:pPr>
            <a:r>
              <a:rPr lang="is-IS" dirty="0"/>
              <a:t>Generates wider input, support, and attendee base</a:t>
            </a:r>
          </a:p>
          <a:p>
            <a:pPr lvl="1">
              <a:defRPr/>
            </a:pPr>
            <a:r>
              <a:rPr lang="is-IS" dirty="0"/>
              <a:t>Event results reflect on the section</a:t>
            </a:r>
          </a:p>
          <a:p>
            <a:pPr lvl="1">
              <a:defRPr/>
            </a:pPr>
            <a:r>
              <a:rPr lang="is-IS" dirty="0"/>
              <a:t>Advance section funding requires motion</a:t>
            </a:r>
          </a:p>
          <a:p>
            <a:pPr lvl="2">
              <a:defRPr/>
            </a:pPr>
            <a:r>
              <a:rPr lang="is-IS" dirty="0"/>
              <a:t>“Motion to hold advance nuclear plasma workshop at a cost of $1,000,000 to be recovered by registration fees”</a:t>
            </a:r>
          </a:p>
          <a:p>
            <a:pPr>
              <a:defRPr/>
            </a:pPr>
            <a:r>
              <a:rPr lang="is-IS" dirty="0"/>
              <a:t>Proposal must contain sufficient information to decide</a:t>
            </a:r>
          </a:p>
          <a:p>
            <a:pPr lvl="1">
              <a:defRPr/>
            </a:pPr>
            <a:r>
              <a:rPr lang="is-IS" dirty="0"/>
              <a:t>Topic and instructor(s)</a:t>
            </a:r>
          </a:p>
          <a:p>
            <a:pPr lvl="2">
              <a:defRPr/>
            </a:pPr>
            <a:r>
              <a:rPr lang="is-IS" dirty="0"/>
              <a:t>May be chosen in any order or together</a:t>
            </a:r>
          </a:p>
          <a:p>
            <a:pPr lvl="1">
              <a:defRPr/>
            </a:pPr>
            <a:r>
              <a:rPr lang="is-IS" dirty="0"/>
              <a:t>Target date and venue</a:t>
            </a:r>
          </a:p>
          <a:p>
            <a:pPr lvl="1">
              <a:defRPr/>
            </a:pPr>
            <a:r>
              <a:rPr lang="is-IS" dirty="0"/>
              <a:t>Financial plan and cost estimate (if any)</a:t>
            </a:r>
          </a:p>
        </p:txBody>
      </p:sp>
    </p:spTree>
    <p:extLst>
      <p:ext uri="{BB962C8B-B14F-4D97-AF65-F5344CB8AC3E}">
        <p14:creationId xmlns:p14="http://schemas.microsoft.com/office/powerpoint/2010/main" val="145044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Good Topics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Relevant to a Society/Council and “fresh”...</a:t>
            </a:r>
          </a:p>
          <a:p>
            <a:pPr lvl="1">
              <a:defRPr/>
            </a:pPr>
            <a:r>
              <a:rPr lang="is-IS" dirty="0"/>
              <a:t>i.e. “Raspberry Pi” in 2014, “Internet of Things” in 2016</a:t>
            </a:r>
          </a:p>
          <a:p>
            <a:pPr>
              <a:defRPr/>
            </a:pPr>
            <a:r>
              <a:rPr lang="is-IS" dirty="0"/>
              <a:t>...or classical, fundamental, and always useful</a:t>
            </a:r>
          </a:p>
          <a:p>
            <a:pPr lvl="1">
              <a:defRPr/>
            </a:pPr>
            <a:r>
              <a:rPr lang="is-IS" dirty="0"/>
              <a:t>Circuit theory, programming in C, etc.</a:t>
            </a:r>
          </a:p>
          <a:p>
            <a:pPr>
              <a:defRPr/>
            </a:pPr>
            <a:r>
              <a:rPr lang="is-IS" dirty="0"/>
              <a:t>Combine Theory and Practice</a:t>
            </a:r>
          </a:p>
          <a:p>
            <a:pPr lvl="1">
              <a:defRPr/>
            </a:pPr>
            <a:r>
              <a:rPr lang="is-IS" dirty="0"/>
              <a:t>Bridges academic conferences and Maker-style events</a:t>
            </a:r>
          </a:p>
          <a:p>
            <a:pPr lvl="1">
              <a:defRPr/>
            </a:pPr>
            <a:r>
              <a:rPr lang="is-IS" dirty="0"/>
              <a:t>More accessible to wide-ranging backgrounds</a:t>
            </a:r>
          </a:p>
          <a:p>
            <a:pPr lvl="1">
              <a:defRPr/>
            </a:pPr>
            <a:r>
              <a:rPr lang="is-IS" dirty="0"/>
              <a:t>Activity-oriented: assemble, measure, type...</a:t>
            </a:r>
          </a:p>
          <a:p>
            <a:pPr lvl="2">
              <a:defRPr/>
            </a:pPr>
            <a:r>
              <a:rPr lang="is-IS" dirty="0"/>
              <a:t>Northern VA’s workshop are specifically billed as part of a “Hands-On” series, though some chapters may be more amenable than others</a:t>
            </a:r>
          </a:p>
        </p:txBody>
      </p:sp>
    </p:spTree>
    <p:extLst>
      <p:ext uri="{BB962C8B-B14F-4D97-AF65-F5344CB8AC3E}">
        <p14:creationId xmlns:p14="http://schemas.microsoft.com/office/powerpoint/2010/main" val="372722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Good Instructors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Strong knowledgeable about the specific topic</a:t>
            </a:r>
          </a:p>
          <a:p>
            <a:pPr lvl="1">
              <a:defRPr/>
            </a:pPr>
            <a:r>
              <a:rPr lang="is-IS" dirty="0"/>
              <a:t>Industry experience is particularly useful</a:t>
            </a:r>
          </a:p>
          <a:p>
            <a:pPr lvl="1">
              <a:defRPr/>
            </a:pPr>
            <a:r>
              <a:rPr lang="is-IS" dirty="0"/>
              <a:t>Narrow and deep is usually better than wide and shallow</a:t>
            </a:r>
          </a:p>
          <a:p>
            <a:pPr>
              <a:defRPr/>
            </a:pPr>
            <a:r>
              <a:rPr lang="is-IS" dirty="0"/>
              <a:t>Some teaching experience</a:t>
            </a:r>
          </a:p>
          <a:p>
            <a:pPr lvl="1">
              <a:defRPr/>
            </a:pPr>
            <a:r>
              <a:rPr lang="is-IS" dirty="0"/>
              <a:t>Able to keep the class moving and avoid rat holes</a:t>
            </a:r>
          </a:p>
          <a:p>
            <a:pPr lvl="1">
              <a:defRPr/>
            </a:pPr>
            <a:r>
              <a:rPr lang="is-IS" dirty="0"/>
              <a:t>Enthusiasm keeps students engaged</a:t>
            </a:r>
          </a:p>
          <a:p>
            <a:pPr>
              <a:defRPr/>
            </a:pPr>
            <a:r>
              <a:rPr lang="is-IS" dirty="0"/>
              <a:t>Two instructors divide preparation and class workload</a:t>
            </a:r>
          </a:p>
          <a:p>
            <a:pPr lvl="1">
              <a:defRPr/>
            </a:pPr>
            <a:r>
              <a:rPr lang="is-IS" dirty="0"/>
              <a:t>Also provides redundancy</a:t>
            </a:r>
          </a:p>
          <a:p>
            <a:pPr>
              <a:defRPr/>
            </a:pPr>
            <a:r>
              <a:rPr lang="is-IS" dirty="0"/>
              <a:t>Can spare a lot of time</a:t>
            </a:r>
          </a:p>
          <a:p>
            <a:pPr lvl="1">
              <a:defRPr/>
            </a:pPr>
            <a:r>
              <a:rPr lang="is-IS" dirty="0"/>
              <a:t>They will drive the curriculum</a:t>
            </a:r>
          </a:p>
          <a:p>
            <a:pPr>
              <a:defRPr/>
            </a:pPr>
            <a:endParaRPr lang="is-IS" dirty="0"/>
          </a:p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9583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Target Timeframe and Venue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Pick a Saturday</a:t>
            </a:r>
          </a:p>
          <a:p>
            <a:pPr lvl="1">
              <a:defRPr/>
            </a:pPr>
            <a:r>
              <a:rPr lang="is-IS" dirty="0"/>
              <a:t>Enough time to prepare, order materials, and practice</a:t>
            </a:r>
          </a:p>
          <a:p>
            <a:pPr lvl="1">
              <a:defRPr/>
            </a:pPr>
            <a:r>
              <a:rPr lang="is-IS" dirty="0"/>
              <a:t>Avoid conflict with other IEEE/similar events</a:t>
            </a:r>
          </a:p>
          <a:p>
            <a:pPr lvl="2">
              <a:defRPr/>
            </a:pPr>
            <a:r>
              <a:rPr lang="is-IS" dirty="0"/>
              <a:t>Nov/Dec, Jan, and summer may also be harder to get interest</a:t>
            </a:r>
          </a:p>
          <a:p>
            <a:pPr>
              <a:defRPr/>
            </a:pPr>
            <a:r>
              <a:rPr lang="is-IS" dirty="0"/>
              <a:t>Choose a location with sufficient capacity</a:t>
            </a:r>
          </a:p>
          <a:p>
            <a:pPr lvl="1">
              <a:defRPr/>
            </a:pPr>
            <a:r>
              <a:rPr lang="is-IS" dirty="0"/>
              <a:t>Verify computers, WiFi, Internet access if needed</a:t>
            </a:r>
          </a:p>
          <a:p>
            <a:pPr lvl="1">
              <a:defRPr/>
            </a:pPr>
            <a:r>
              <a:rPr lang="is-IS" dirty="0"/>
              <a:t>Accessibility to Washington/Northern VA increases turnout</a:t>
            </a:r>
          </a:p>
          <a:p>
            <a:pPr lvl="1">
              <a:defRPr/>
            </a:pPr>
            <a:r>
              <a:rPr lang="is-IS" dirty="0"/>
              <a:t>Free venues keep registration costs low</a:t>
            </a:r>
          </a:p>
          <a:p>
            <a:pPr lvl="2">
              <a:defRPr/>
            </a:pPr>
            <a:r>
              <a:rPr lang="is-IS" dirty="0"/>
              <a:t>Ask section officers about no-cost options</a:t>
            </a:r>
          </a:p>
          <a:p>
            <a:pPr>
              <a:defRPr/>
            </a:pPr>
            <a:r>
              <a:rPr lang="is-IS" dirty="0"/>
              <a:t>Subject to change until advertising begins</a:t>
            </a:r>
          </a:p>
        </p:txBody>
      </p:sp>
    </p:spTree>
    <p:extLst>
      <p:ext uri="{BB962C8B-B14F-4D97-AF65-F5344CB8AC3E}">
        <p14:creationId xmlns:p14="http://schemas.microsoft.com/office/powerpoint/2010/main" val="101722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Financial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Registration fees and estimated attendance</a:t>
            </a:r>
          </a:p>
          <a:p>
            <a:pPr lvl="1">
              <a:defRPr/>
            </a:pPr>
            <a:r>
              <a:rPr lang="is-IS" dirty="0"/>
              <a:t>Optional discounts to students, seniors, military</a:t>
            </a:r>
          </a:p>
          <a:p>
            <a:pPr>
              <a:defRPr/>
            </a:pPr>
            <a:r>
              <a:rPr lang="is-IS" dirty="0"/>
              <a:t>Materials, food, venue, and gift expenses</a:t>
            </a:r>
          </a:p>
          <a:p>
            <a:pPr lvl="1">
              <a:defRPr/>
            </a:pPr>
            <a:r>
              <a:rPr lang="is-IS" dirty="0"/>
              <a:t>Including a “take home” may increase interest</a:t>
            </a:r>
          </a:p>
          <a:p>
            <a:pPr lvl="2">
              <a:defRPr/>
            </a:pPr>
            <a:r>
              <a:rPr lang="is-IS" dirty="0"/>
              <a:t>For IoT course, students kept finished weather station</a:t>
            </a:r>
          </a:p>
          <a:p>
            <a:pPr lvl="2">
              <a:defRPr/>
            </a:pPr>
            <a:r>
              <a:rPr lang="is-IS" dirty="0"/>
              <a:t>Could be other assembled device, book, CD/DVD, etc.</a:t>
            </a:r>
          </a:p>
          <a:p>
            <a:pPr>
              <a:defRPr/>
            </a:pPr>
            <a:r>
              <a:rPr lang="is-IS" dirty="0"/>
              <a:t>Up front expenditures and expected net</a:t>
            </a:r>
          </a:p>
          <a:p>
            <a:pPr lvl="1">
              <a:defRPr/>
            </a:pPr>
            <a:r>
              <a:rPr lang="is-IS" dirty="0"/>
              <a:t>To count for L31 chapter should be willing to contribute to up front expenses</a:t>
            </a:r>
          </a:p>
          <a:p>
            <a:pPr lvl="2">
              <a:defRPr/>
            </a:pPr>
            <a:r>
              <a:rPr lang="is-IS" dirty="0"/>
              <a:t>Active chapters can always request more funds</a:t>
            </a:r>
          </a:p>
          <a:p>
            <a:pPr lvl="1">
              <a:defRPr/>
            </a:pPr>
            <a:r>
              <a:rPr lang="is-IS" dirty="0"/>
              <a:t>Aim for break-even or reasonable profit</a:t>
            </a:r>
          </a:p>
        </p:txBody>
      </p:sp>
    </p:spTree>
    <p:extLst>
      <p:ext uri="{BB962C8B-B14F-4D97-AF65-F5344CB8AC3E}">
        <p14:creationId xmlns:p14="http://schemas.microsoft.com/office/powerpoint/2010/main" val="344710423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2930</TotalTime>
  <Words>1700</Words>
  <Application>Microsoft Office PowerPoint</Application>
  <PresentationFormat>On-screen Show (4:3)</PresentationFormat>
  <Paragraphs>272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Technical Workshops</vt:lpstr>
      <vt:lpstr>Defining “Technical Workshop”</vt:lpstr>
      <vt:lpstr>Why Hold Workshops</vt:lpstr>
      <vt:lpstr>About These Slides</vt:lpstr>
      <vt:lpstr>The Proposal</vt:lpstr>
      <vt:lpstr>Good Topics</vt:lpstr>
      <vt:lpstr>Good Instructors</vt:lpstr>
      <vt:lpstr>Target Timeframe and Venue</vt:lpstr>
      <vt:lpstr>Financial Plan</vt:lpstr>
      <vt:lpstr>Obtain Approval</vt:lpstr>
      <vt:lpstr>Prepare Original Content</vt:lpstr>
      <vt:lpstr>Differentiate Content</vt:lpstr>
      <vt:lpstr>Reserve The Location</vt:lpstr>
      <vt:lpstr>Order Materials and Food</vt:lpstr>
      <vt:lpstr>Apply For CEU/PDH Credits</vt:lpstr>
      <vt:lpstr>Create vTools Registration</vt:lpstr>
      <vt:lpstr>Promote The Event</vt:lpstr>
      <vt:lpstr>Manage Registrations</vt:lpstr>
      <vt:lpstr>Manage Hardware, Internet Risks</vt:lpstr>
      <vt:lpstr>Manage Software Risks</vt:lpstr>
      <vt:lpstr>As The Course Day Approaches</vt:lpstr>
      <vt:lpstr>Day Of The Course</vt:lpstr>
      <vt:lpstr>Immediately After</vt:lpstr>
      <vt:lpstr>Within A Few Days After</vt:lpstr>
      <vt:lpstr>Final Thought</vt:lpstr>
      <vt:lpstr>Additional Help</vt:lpstr>
      <vt:lpstr>Questions?</vt:lpstr>
    </vt:vector>
  </TitlesOfParts>
  <Manager/>
  <Company>IEEE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Meeting Cookbook</dc:title>
  <dc:subject/>
  <dc:creator>Martin Schulman</dc:creator>
  <cp:keywords/>
  <dc:description/>
  <cp:lastModifiedBy>Tom Starai</cp:lastModifiedBy>
  <cp:revision>292</cp:revision>
  <cp:lastPrinted>2013-02-08T15:08:56Z</cp:lastPrinted>
  <dcterms:created xsi:type="dcterms:W3CDTF">2012-12-04T23:01:03Z</dcterms:created>
  <dcterms:modified xsi:type="dcterms:W3CDTF">2017-01-07T22:56:35Z</dcterms:modified>
  <cp:category/>
</cp:coreProperties>
</file>