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28"/>
  </p:notesMasterIdLst>
  <p:handoutMasterIdLst>
    <p:handoutMasterId r:id="rId29"/>
  </p:handoutMasterIdLst>
  <p:sldIdLst>
    <p:sldId id="257" r:id="rId2"/>
    <p:sldId id="318" r:id="rId3"/>
    <p:sldId id="316" r:id="rId4"/>
    <p:sldId id="290" r:id="rId5"/>
    <p:sldId id="324" r:id="rId6"/>
    <p:sldId id="325" r:id="rId7"/>
    <p:sldId id="326" r:id="rId8"/>
    <p:sldId id="330" r:id="rId9"/>
    <p:sldId id="328" r:id="rId10"/>
    <p:sldId id="329" r:id="rId11"/>
    <p:sldId id="334" r:id="rId12"/>
    <p:sldId id="333" r:id="rId13"/>
    <p:sldId id="327" r:id="rId14"/>
    <p:sldId id="331" r:id="rId15"/>
    <p:sldId id="335" r:id="rId16"/>
    <p:sldId id="332" r:id="rId17"/>
    <p:sldId id="336" r:id="rId18"/>
    <p:sldId id="339" r:id="rId19"/>
    <p:sldId id="338" r:id="rId20"/>
    <p:sldId id="345" r:id="rId21"/>
    <p:sldId id="340" r:id="rId22"/>
    <p:sldId id="341" r:id="rId23"/>
    <p:sldId id="342" r:id="rId24"/>
    <p:sldId id="343" r:id="rId25"/>
    <p:sldId id="344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4" autoAdjust="0"/>
    <p:restoredTop sz="94946" autoAdjust="0"/>
  </p:normalViewPr>
  <p:slideViewPr>
    <p:cSldViewPr snapToGrid="0" snapToObjects="1">
      <p:cViewPr>
        <p:scale>
          <a:sx n="99" d="100"/>
          <a:sy n="99" d="100"/>
        </p:scale>
        <p:origin x="-8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CD98D8-F58F-7646-9F23-D461380E0623}" type="datetime1">
              <a:rPr lang="en-US" smtClean="0"/>
              <a:t>6/24/16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9396D0-410D-1040-B0E5-3C8967B902F0}" type="datetime1">
              <a:rPr lang="en-US" smtClean="0"/>
              <a:t>6/24/16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375DAB-284C-8343-89EE-F20FBB9F4521}" type="datetime1">
              <a:rPr lang="en-US" smtClean="0"/>
              <a:t>6/24/16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D5E8F4-6F1E-CD4B-8039-6412F9DAD1DB}" type="datetime1">
              <a:rPr lang="en-US" smtClean="0"/>
              <a:t>6/24/16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3AA0E8-47D2-5641-A7DD-25A4CA64FE56}" type="datetime1">
              <a:rPr lang="en-US" smtClean="0"/>
              <a:t>6/24/16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FF0249-E54A-3440-8E86-90B843AD636E}" type="datetime1">
              <a:rPr lang="en-US" smtClean="0"/>
              <a:t>6/24/16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0F96F5-10D0-4343-B534-983440B42CA2}" type="datetime1">
              <a:rPr lang="en-US" smtClean="0"/>
              <a:t>6/24/16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0D2E6F-36CA-4B49-A9D5-E20CC1FFAEE8}" type="datetime1">
              <a:rPr lang="en-US" smtClean="0"/>
              <a:t>6/24/16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/>
          <a:p>
            <a:fld id="{ACF186BF-CF65-4E4E-A3A2-40D24DB63F7B}" type="datetime1">
              <a:rPr lang="en-US" smtClean="0"/>
              <a:t>6/24/16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CA7EBB-50B2-FC42-A128-0119F7F4FB09}" type="datetime1">
              <a:rPr lang="en-US" smtClean="0"/>
              <a:t>6/24/16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D30A03-E3A4-6844-8647-BC5ED9BE31A6}" type="datetime1">
              <a:rPr lang="en-US" smtClean="0"/>
              <a:t>6/24/16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CB553A-4786-DC47-9B7C-898E12AF3B74}" type="datetime1">
              <a:rPr lang="en-US" smtClean="0"/>
              <a:t>6/24/16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1BD052-3201-A740-8216-826FDF1E3EAA}" type="datetime1">
              <a:rPr lang="en-US" smtClean="0"/>
              <a:t>6/24/16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A6112B-0001-9840-8BAE-31D1F297C8E6}" type="datetime1">
              <a:rPr lang="en-US" smtClean="0"/>
              <a:t>6/24/16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2E1F5CE-CE02-E04A-8825-0021CFA324AA}" type="datetime1">
              <a:rPr lang="en-US" smtClean="0"/>
              <a:t>6/24/16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338C51-B570-1340-86E5-500C0A733682}" type="datetime1">
              <a:rPr lang="en-US" smtClean="0"/>
              <a:t>6/24/16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E78DE6-F2DD-5044-B61B-D68BFE523A95}" type="datetime1">
              <a:rPr lang="en-US" smtClean="0"/>
              <a:t>6/24/16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www.ieee.org/about/volunteers/tab/distinguished_lecturer_program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www.ieee.org/about/volunteers/remote_conferencing/index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mailto:nova.chair@ieee.org" TargetMode="External"/><Relationship Id="rId3" Type="http://schemas.openxmlformats.org/officeDocument/2006/relationships/hyperlink" Target="mailto:tony.ivanov@ieee.or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US" dirty="0" smtClean="0">
                <a:latin typeface="Verdana" charset="0"/>
              </a:rPr>
              <a:t>Technical Meeting Cookbook</a:t>
            </a:r>
            <a:endParaRPr lang="en-US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50000"/>
              </a:lnSpc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IEEE National Capital Area</a:t>
            </a: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Where To Find Good Speakers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There are many ways to locate prospective speakers</a:t>
            </a:r>
          </a:p>
          <a:p>
            <a:pPr lvl="1">
              <a:defRPr/>
            </a:pPr>
            <a:r>
              <a:rPr lang="is-IS" dirty="0" smtClean="0"/>
              <a:t>Work relationships</a:t>
            </a:r>
          </a:p>
          <a:p>
            <a:pPr lvl="1">
              <a:defRPr/>
            </a:pPr>
            <a:r>
              <a:rPr lang="is-IS" dirty="0" smtClean="0"/>
              <a:t>Local IEEE Members (especially Senior Members, Fellows)</a:t>
            </a:r>
          </a:p>
          <a:p>
            <a:pPr lvl="1">
              <a:defRPr/>
            </a:pPr>
            <a:r>
              <a:rPr lang="is-IS" dirty="0" smtClean="0"/>
              <a:t>The Distinguished Lecturer Program</a:t>
            </a:r>
          </a:p>
          <a:p>
            <a:pPr lvl="2">
              <a:defRPr/>
            </a:pPr>
            <a:r>
              <a:rPr lang="is-IS" dirty="0" smtClean="0"/>
              <a:t>Societies have lists of experts; they often pay travel</a:t>
            </a:r>
          </a:p>
          <a:p>
            <a:pPr lvl="2">
              <a:defRPr/>
            </a:pPr>
            <a:r>
              <a:rPr lang="en-US" dirty="0">
                <a:hlinkClick r:id="rId2"/>
              </a:rPr>
              <a:t>http://www.ieee.org/about/volunteers/tab/</a:t>
            </a:r>
            <a:r>
              <a:rPr lang="en-US" dirty="0" smtClean="0">
                <a:hlinkClick r:id="rId2"/>
              </a:rPr>
              <a:t>distinguished_lecturer_program.html</a:t>
            </a:r>
            <a:endParaRPr lang="en-US" dirty="0" smtClean="0"/>
          </a:p>
          <a:p>
            <a:pPr lvl="1">
              <a:defRPr/>
            </a:pPr>
            <a:r>
              <a:rPr lang="is-IS" dirty="0" smtClean="0"/>
              <a:t>Cold calls</a:t>
            </a:r>
          </a:p>
          <a:p>
            <a:pPr lvl="2">
              <a:defRPr/>
            </a:pPr>
            <a:r>
              <a:rPr lang="is-IS" dirty="0" smtClean="0"/>
              <a:t>See someone at a conference, in an article, TED Talk, YouTube</a:t>
            </a:r>
          </a:p>
          <a:p>
            <a:pPr>
              <a:defRPr/>
            </a:pPr>
            <a:r>
              <a:rPr lang="is-IS" dirty="0" smtClean="0"/>
              <a:t>Stuck?  Ask your section chair or other officers and directors for help</a:t>
            </a:r>
          </a:p>
        </p:txBody>
      </p:sp>
    </p:spTree>
    <p:extLst>
      <p:ext uri="{BB962C8B-B14F-4D97-AF65-F5344CB8AC3E}">
        <p14:creationId xmlns:p14="http://schemas.microsoft.com/office/powerpoint/2010/main" val="318143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Date and Time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Target dates when you can get a good turnout</a:t>
            </a:r>
          </a:p>
          <a:p>
            <a:pPr lvl="1">
              <a:defRPr/>
            </a:pPr>
            <a:r>
              <a:rPr lang="is-IS" dirty="0" smtClean="0"/>
              <a:t>Midweek is most common, but Saturday may work for some</a:t>
            </a:r>
          </a:p>
          <a:p>
            <a:pPr lvl="1">
              <a:defRPr/>
            </a:pPr>
            <a:r>
              <a:rPr lang="is-IS" dirty="0" smtClean="0"/>
              <a:t>Avoid holidays and other IEEE events</a:t>
            </a:r>
          </a:p>
          <a:p>
            <a:pPr lvl="2">
              <a:defRPr/>
            </a:pPr>
            <a:r>
              <a:rPr lang="is-IS" dirty="0" smtClean="0"/>
              <a:t>Check section calendars for conflicts</a:t>
            </a:r>
          </a:p>
          <a:p>
            <a:pPr>
              <a:defRPr/>
            </a:pPr>
            <a:r>
              <a:rPr lang="is-IS" dirty="0" smtClean="0"/>
              <a:t>Pick times suitable for your target audience</a:t>
            </a:r>
          </a:p>
          <a:p>
            <a:pPr lvl="1">
              <a:defRPr/>
            </a:pPr>
            <a:r>
              <a:rPr lang="is-IS" dirty="0" smtClean="0"/>
              <a:t>Many technical talks are held evenings starting 6 pm</a:t>
            </a:r>
          </a:p>
          <a:p>
            <a:pPr lvl="1">
              <a:defRPr/>
            </a:pPr>
            <a:r>
              <a:rPr lang="is-IS" dirty="0" smtClean="0"/>
              <a:t>Some talks that draw more students and retired individuals may be held Noon – 1 pm</a:t>
            </a:r>
          </a:p>
        </p:txBody>
      </p:sp>
    </p:spTree>
    <p:extLst>
      <p:ext uri="{BB962C8B-B14F-4D97-AF65-F5344CB8AC3E}">
        <p14:creationId xmlns:p14="http://schemas.microsoft.com/office/powerpoint/2010/main" val="109445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Venue Menu – Appetizers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There are many places where meetings can be held in Northern VA and Washington</a:t>
            </a:r>
          </a:p>
          <a:p>
            <a:pPr lvl="1">
              <a:defRPr/>
            </a:pPr>
            <a:r>
              <a:rPr lang="is-IS" dirty="0" smtClean="0"/>
              <a:t>Teqcorner in McLean, VA holds 35-70 people</a:t>
            </a:r>
          </a:p>
          <a:p>
            <a:pPr lvl="2">
              <a:defRPr/>
            </a:pPr>
            <a:r>
              <a:rPr lang="is-IS" dirty="0" smtClean="0"/>
              <a:t>Up to 8 hours/month paid by Northern VA</a:t>
            </a:r>
          </a:p>
          <a:p>
            <a:pPr lvl="2">
              <a:defRPr/>
            </a:pPr>
            <a:r>
              <a:rPr lang="is-IS" dirty="0" smtClean="0"/>
              <a:t>Metro accessible, but BYO projector</a:t>
            </a:r>
          </a:p>
          <a:p>
            <a:pPr lvl="1">
              <a:defRPr/>
            </a:pPr>
            <a:r>
              <a:rPr lang="is-IS" dirty="0" smtClean="0"/>
              <a:t>Many libraries offer free public meeting rooms for 20-30</a:t>
            </a:r>
          </a:p>
          <a:p>
            <a:pPr lvl="2">
              <a:defRPr/>
            </a:pPr>
            <a:r>
              <a:rPr lang="is-IS" dirty="0" smtClean="0"/>
              <a:t>Reserve in advance - first come, first serve</a:t>
            </a:r>
          </a:p>
          <a:p>
            <a:pPr lvl="1">
              <a:defRPr/>
            </a:pPr>
            <a:r>
              <a:rPr lang="is-IS" dirty="0" smtClean="0"/>
              <a:t>Some restaurants will provide a private room for 20-30</a:t>
            </a:r>
          </a:p>
          <a:p>
            <a:pPr lvl="2">
              <a:defRPr/>
            </a:pPr>
            <a:r>
              <a:rPr lang="is-IS" dirty="0" smtClean="0"/>
              <a:t>Food can be expensive and service interrupts flow</a:t>
            </a:r>
          </a:p>
          <a:p>
            <a:pPr>
              <a:defRPr/>
            </a:pPr>
            <a:r>
              <a:rPr lang="is-IS" dirty="0" smtClean="0"/>
              <a:t>Chapters/councils that serve both areas should plan meetings in DC, MD, and VA</a:t>
            </a:r>
          </a:p>
        </p:txBody>
      </p:sp>
    </p:spTree>
    <p:extLst>
      <p:ext uri="{BB962C8B-B14F-4D97-AF65-F5344CB8AC3E}">
        <p14:creationId xmlns:p14="http://schemas.microsoft.com/office/powerpoint/2010/main" val="167603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Venue Menu – Main Courses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Companies have provided great facilities in the past</a:t>
            </a:r>
          </a:p>
          <a:p>
            <a:pPr lvl="1">
              <a:defRPr/>
            </a:pPr>
            <a:r>
              <a:rPr lang="is-IS" dirty="0"/>
              <a:t>Must allow non-citizens access, but it’s okay if they </a:t>
            </a:r>
            <a:r>
              <a:rPr lang="is-IS" dirty="0" smtClean="0"/>
              <a:t>require advance registration</a:t>
            </a:r>
            <a:endParaRPr lang="is-IS" dirty="0"/>
          </a:p>
          <a:p>
            <a:pPr lvl="1">
              <a:defRPr/>
            </a:pPr>
            <a:r>
              <a:rPr lang="is-IS" dirty="0" smtClean="0"/>
              <a:t>Recent security concerns have curtailed participation</a:t>
            </a:r>
          </a:p>
          <a:p>
            <a:pPr>
              <a:defRPr/>
            </a:pPr>
            <a:r>
              <a:rPr lang="is-IS" dirty="0" smtClean="0"/>
              <a:t>Section leadership has contacts at many local colleges and universities</a:t>
            </a:r>
            <a:endParaRPr lang="is-IS" dirty="0"/>
          </a:p>
          <a:p>
            <a:pPr lvl="1">
              <a:defRPr/>
            </a:pPr>
            <a:r>
              <a:rPr lang="is-IS" dirty="0" smtClean="0"/>
              <a:t>GWU, George Mason, Marymount, UDC, U</a:t>
            </a:r>
            <a:r>
              <a:rPr lang="en-US" dirty="0" smtClean="0"/>
              <a:t>m</a:t>
            </a:r>
            <a:r>
              <a:rPr lang="is-IS" dirty="0" smtClean="0"/>
              <a:t>d, Montgomery College, NVCC, Stevens Institute, DeVry, Georgetown</a:t>
            </a:r>
          </a:p>
          <a:p>
            <a:pPr>
              <a:defRPr/>
            </a:pPr>
            <a:r>
              <a:rPr lang="is-IS" dirty="0" smtClean="0"/>
              <a:t>Some facilities will rent space as needed</a:t>
            </a:r>
          </a:p>
          <a:p>
            <a:pPr lvl="1">
              <a:defRPr/>
            </a:pPr>
            <a:r>
              <a:rPr lang="is-IS" dirty="0" smtClean="0"/>
              <a:t>Lyceum in Alexandria charges $100/hr</a:t>
            </a:r>
          </a:p>
          <a:p>
            <a:pPr>
              <a:defRPr/>
            </a:pPr>
            <a:r>
              <a:rPr lang="is-IS" dirty="0" smtClean="0"/>
              <a:t>These are best for expected audiences of 50+</a:t>
            </a:r>
          </a:p>
        </p:txBody>
      </p:sp>
    </p:spTree>
    <p:extLst>
      <p:ext uri="{BB962C8B-B14F-4D97-AF65-F5344CB8AC3E}">
        <p14:creationId xmlns:p14="http://schemas.microsoft.com/office/powerpoint/2010/main" val="122108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Venue Menu – Desserts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Request WebEx for live streaming</a:t>
            </a:r>
          </a:p>
          <a:p>
            <a:pPr lvl="1">
              <a:defRPr/>
            </a:pPr>
            <a:r>
              <a:rPr lang="is-IS" dirty="0" smtClean="0"/>
              <a:t>Supports both broadcast (1-way) and interactive</a:t>
            </a:r>
          </a:p>
          <a:p>
            <a:pPr lvl="1">
              <a:defRPr/>
            </a:pPr>
            <a:r>
              <a:rPr lang="is-IS" dirty="0" smtClean="0"/>
              <a:t>Must request in advance from IEEE</a:t>
            </a:r>
          </a:p>
          <a:p>
            <a:pPr lvl="2">
              <a:defRPr/>
            </a:pPr>
            <a:r>
              <a:rPr lang="en-US" dirty="0">
                <a:hlinkClick r:id="rId2"/>
              </a:rPr>
              <a:t>http://www.ieee.org/about/volunteers/remote_conferencing/</a:t>
            </a:r>
            <a:r>
              <a:rPr lang="en-US" dirty="0" smtClean="0">
                <a:hlinkClick r:id="rId2"/>
              </a:rPr>
              <a:t>index.html</a:t>
            </a:r>
            <a:endParaRPr lang="en-US" dirty="0" smtClean="0"/>
          </a:p>
          <a:p>
            <a:pPr>
              <a:defRPr/>
            </a:pPr>
            <a:r>
              <a:rPr lang="is-IS" dirty="0" smtClean="0"/>
              <a:t>Record the presentation for viewing later</a:t>
            </a:r>
          </a:p>
          <a:p>
            <a:pPr lvl="1">
              <a:defRPr/>
            </a:pPr>
            <a:r>
              <a:rPr lang="is-IS" dirty="0" smtClean="0"/>
              <a:t>Northern VA has microphone for audio and Camtasia for screen capture, editing, and optional video</a:t>
            </a:r>
          </a:p>
        </p:txBody>
      </p:sp>
    </p:spTree>
    <p:extLst>
      <p:ext uri="{BB962C8B-B14F-4D97-AF65-F5344CB8AC3E}">
        <p14:creationId xmlns:p14="http://schemas.microsoft.com/office/powerpoint/2010/main" val="170212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Food Encourages Attendance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Make sure there’s something to eat</a:t>
            </a:r>
          </a:p>
          <a:p>
            <a:pPr lvl="1">
              <a:defRPr/>
            </a:pPr>
            <a:r>
              <a:rPr lang="is-IS" dirty="0" smtClean="0"/>
              <a:t>You can charge for the meal or have people pay their own at a restaurant</a:t>
            </a:r>
          </a:p>
          <a:p>
            <a:pPr>
              <a:defRPr/>
            </a:pPr>
            <a:r>
              <a:rPr lang="is-IS" dirty="0" smtClean="0"/>
              <a:t>If the chapter pays then just about anything goes</a:t>
            </a:r>
          </a:p>
          <a:p>
            <a:pPr lvl="1">
              <a:defRPr/>
            </a:pPr>
            <a:r>
              <a:rPr lang="is-IS" dirty="0" smtClean="0"/>
              <a:t>Pizza, sandwich platters, box meals</a:t>
            </a:r>
          </a:p>
          <a:p>
            <a:pPr lvl="1">
              <a:defRPr/>
            </a:pPr>
            <a:r>
              <a:rPr lang="is-IS" dirty="0" smtClean="0"/>
              <a:t>Fast food, local restaurant chains, grocery stores</a:t>
            </a:r>
          </a:p>
          <a:p>
            <a:pPr lvl="1">
              <a:defRPr/>
            </a:pPr>
            <a:r>
              <a:rPr lang="is-IS" dirty="0" smtClean="0"/>
              <a:t>Many will provide small discount if you ask</a:t>
            </a:r>
          </a:p>
          <a:p>
            <a:pPr>
              <a:defRPr/>
            </a:pPr>
            <a:r>
              <a:rPr lang="is-IS" dirty="0" smtClean="0"/>
              <a:t>Offer guest speakers something a bit nicer</a:t>
            </a:r>
          </a:p>
        </p:txBody>
      </p:sp>
    </p:spTree>
    <p:extLst>
      <p:ext uri="{BB962C8B-B14F-4D97-AF65-F5344CB8AC3E}">
        <p14:creationId xmlns:p14="http://schemas.microsoft.com/office/powerpoint/2010/main" val="164117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Combine Above Ingredients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Put above ingredients into bowl and mix well</a:t>
            </a:r>
          </a:p>
          <a:p>
            <a:pPr lvl="1">
              <a:defRPr/>
            </a:pPr>
            <a:r>
              <a:rPr lang="is-IS" dirty="0" smtClean="0"/>
              <a:t>Find speaker to cover topic</a:t>
            </a:r>
          </a:p>
          <a:p>
            <a:pPr lvl="1">
              <a:defRPr/>
            </a:pPr>
            <a:r>
              <a:rPr lang="is-IS" dirty="0" smtClean="0"/>
              <a:t>Make sure a venue is available and allows food</a:t>
            </a:r>
          </a:p>
          <a:p>
            <a:pPr lvl="1">
              <a:defRPr/>
            </a:pPr>
            <a:r>
              <a:rPr lang="is-IS" dirty="0" smtClean="0"/>
              <a:t>Verify speaker and venue are available on the date</a:t>
            </a:r>
          </a:p>
          <a:p>
            <a:pPr lvl="1">
              <a:defRPr/>
            </a:pPr>
            <a:r>
              <a:rPr lang="is-IS" dirty="0" smtClean="0"/>
              <a:t>Ensure budget will cover food, DL gift/lodging/dinner</a:t>
            </a:r>
          </a:p>
          <a:p>
            <a:pPr>
              <a:defRPr/>
            </a:pPr>
            <a:r>
              <a:rPr lang="is-IS" dirty="0" smtClean="0"/>
              <a:t>Helps to have multiple chefs</a:t>
            </a:r>
          </a:p>
          <a:p>
            <a:pPr>
              <a:defRPr/>
            </a:pPr>
            <a:r>
              <a:rPr lang="is-IS" dirty="0" smtClean="0"/>
              <a:t>Perform this step ideally 30+ days in advance</a:t>
            </a:r>
          </a:p>
          <a:p>
            <a:pPr>
              <a:defRPr/>
            </a:pPr>
            <a:r>
              <a:rPr lang="is-IS" dirty="0" smtClean="0"/>
              <a:t>Once it sets up put it aside</a:t>
            </a:r>
          </a:p>
          <a:p>
            <a:pPr lvl="1">
              <a:defRPr/>
            </a:pPr>
            <a:r>
              <a:rPr lang="is-IS" dirty="0" smtClean="0"/>
              <a:t>Check on it once in a while to make sure nothing changes</a:t>
            </a:r>
          </a:p>
        </p:txBody>
      </p:sp>
    </p:spTree>
    <p:extLst>
      <p:ext uri="{BB962C8B-B14F-4D97-AF65-F5344CB8AC3E}">
        <p14:creationId xmlns:p14="http://schemas.microsoft.com/office/powerpoint/2010/main" val="250623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276696" cy="4367213"/>
          </a:xfrm>
        </p:spPr>
        <p:txBody>
          <a:bodyPr/>
          <a:lstStyle/>
          <a:p>
            <a:pPr>
              <a:defRPr/>
            </a:pPr>
            <a:r>
              <a:rPr lang="is-IS" dirty="0" smtClean="0"/>
              <a:t>Enter meeting in vTools</a:t>
            </a:r>
          </a:p>
          <a:p>
            <a:pPr lvl="1">
              <a:defRPr/>
            </a:pPr>
            <a:r>
              <a:rPr lang="is-IS" dirty="0" smtClean="0"/>
              <a:t>Easy to use web interface</a:t>
            </a:r>
          </a:p>
          <a:p>
            <a:pPr lvl="1">
              <a:defRPr/>
            </a:pPr>
            <a:r>
              <a:rPr lang="is-IS" dirty="0" smtClean="0"/>
              <a:t>Gathers all information</a:t>
            </a:r>
          </a:p>
          <a:p>
            <a:pPr lvl="1">
              <a:defRPr/>
            </a:pPr>
            <a:r>
              <a:rPr lang="is-IS" dirty="0" smtClean="0"/>
              <a:t>Supports registration, payment, special request tracking</a:t>
            </a:r>
          </a:p>
          <a:p>
            <a:pPr lvl="1">
              <a:defRPr/>
            </a:pPr>
            <a:r>
              <a:rPr lang="is-IS" dirty="0" smtClean="0"/>
              <a:t>One entry/event</a:t>
            </a:r>
          </a:p>
          <a:p>
            <a:pPr lvl="1">
              <a:defRPr/>
            </a:pPr>
            <a:r>
              <a:rPr lang="is-IS" dirty="0" smtClean="0"/>
              <a:t>Automatically populates Northern VA and Washington web calendars</a:t>
            </a:r>
            <a:endParaRPr lang="is-IS" dirty="0"/>
          </a:p>
          <a:p>
            <a:pPr>
              <a:defRPr/>
            </a:pPr>
            <a:r>
              <a:rPr lang="is-IS" dirty="0" smtClean="0"/>
              <a:t>Guidelines available</a:t>
            </a:r>
          </a:p>
          <a:p>
            <a:pPr lvl="1">
              <a:defRPr/>
            </a:pPr>
            <a:r>
              <a:rPr lang="en-US" sz="1800" dirty="0"/>
              <a:t>http://</a:t>
            </a:r>
            <a:r>
              <a:rPr lang="en-US" sz="1800" dirty="0" err="1"/>
              <a:t>sites.ieee.org</a:t>
            </a:r>
            <a:r>
              <a:rPr lang="en-US" sz="1800" dirty="0"/>
              <a:t>/nova/resources/communication/event-post-guidelines/</a:t>
            </a:r>
            <a:endParaRPr lang="is-IS" sz="1800" dirty="0" smtClean="0"/>
          </a:p>
          <a:p>
            <a:pPr>
              <a:defRPr/>
            </a:pPr>
            <a:endParaRPr lang="is-IS" dirty="0"/>
          </a:p>
        </p:txBody>
      </p:sp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Promotional Seasonings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 descr="Screen Shot 2016-05-13 at 2.1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22" y="1473813"/>
            <a:ext cx="4327790" cy="488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276696" cy="4367213"/>
          </a:xfrm>
        </p:spPr>
        <p:txBody>
          <a:bodyPr/>
          <a:lstStyle/>
          <a:p>
            <a:pPr>
              <a:defRPr/>
            </a:pPr>
            <a:r>
              <a:rPr lang="is-IS" dirty="0" smtClean="0"/>
              <a:t>Send eNotice</a:t>
            </a:r>
          </a:p>
          <a:p>
            <a:pPr lvl="1">
              <a:defRPr/>
            </a:pPr>
            <a:r>
              <a:rPr lang="is-IS" dirty="0" smtClean="0"/>
              <a:t>Easy to use web interface</a:t>
            </a:r>
          </a:p>
          <a:p>
            <a:pPr lvl="1">
              <a:defRPr/>
            </a:pPr>
            <a:r>
              <a:rPr lang="is-IS" dirty="0" smtClean="0"/>
              <a:t>Sends nicely formatted to opt-in chapter members</a:t>
            </a:r>
          </a:p>
          <a:p>
            <a:pPr lvl="1">
              <a:defRPr/>
            </a:pPr>
            <a:r>
              <a:rPr lang="is-IS" dirty="0" smtClean="0"/>
              <a:t>Express feature sends in a few hours and shows recipient count</a:t>
            </a:r>
          </a:p>
          <a:p>
            <a:pPr lvl="1">
              <a:defRPr/>
            </a:pPr>
            <a:r>
              <a:rPr lang="is-IS" dirty="0" smtClean="0"/>
              <a:t>Once far in advance, again close to meeting date</a:t>
            </a:r>
          </a:p>
          <a:p>
            <a:pPr>
              <a:defRPr/>
            </a:pPr>
            <a:r>
              <a:rPr lang="is-IS" dirty="0" smtClean="0"/>
              <a:t>Training available</a:t>
            </a:r>
          </a:p>
          <a:p>
            <a:pPr lvl="1">
              <a:defRPr/>
            </a:pPr>
            <a:r>
              <a:rPr lang="en-US" dirty="0"/>
              <a:t>http://</a:t>
            </a:r>
            <a:r>
              <a:rPr lang="en-US" dirty="0" err="1"/>
              <a:t>sites.ieee.org</a:t>
            </a:r>
            <a:r>
              <a:rPr lang="en-US" dirty="0"/>
              <a:t>/</a:t>
            </a:r>
            <a:r>
              <a:rPr lang="en-US" dirty="0" err="1"/>
              <a:t>vtools</a:t>
            </a:r>
            <a:r>
              <a:rPr lang="en-US" dirty="0"/>
              <a:t>/files/2014/05/</a:t>
            </a:r>
            <a:r>
              <a:rPr lang="en-US" dirty="0" err="1"/>
              <a:t>eNotice-Published.pdf</a:t>
            </a:r>
            <a:endParaRPr lang="is-IS" dirty="0"/>
          </a:p>
          <a:p>
            <a:pPr>
              <a:defRPr/>
            </a:pPr>
            <a:endParaRPr lang="is-IS" dirty="0" smtClean="0"/>
          </a:p>
          <a:p>
            <a:pPr>
              <a:defRPr/>
            </a:pPr>
            <a:endParaRPr lang="is-IS" dirty="0"/>
          </a:p>
        </p:txBody>
      </p:sp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Promotional Seasonings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3" descr="Screen Shot 2016-05-13 at 2.1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22" y="1392037"/>
            <a:ext cx="4489130" cy="49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9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Following Directions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If someone tries but cannot find your meeting...</a:t>
            </a:r>
          </a:p>
          <a:p>
            <a:pPr lvl="1">
              <a:defRPr/>
            </a:pPr>
            <a:r>
              <a:rPr lang="is-IS" dirty="0" smtClean="0"/>
              <a:t>They may NEVER give you another chance</a:t>
            </a:r>
            <a:endParaRPr lang="is-IS" dirty="0"/>
          </a:p>
          <a:p>
            <a:pPr>
              <a:defRPr/>
            </a:pPr>
            <a:r>
              <a:rPr lang="is-IS" dirty="0" smtClean="0"/>
              <a:t>Provide clear, detailed travel instructions</a:t>
            </a:r>
          </a:p>
          <a:p>
            <a:pPr lvl="1">
              <a:defRPr/>
            </a:pPr>
            <a:r>
              <a:rPr lang="is-IS" dirty="0" smtClean="0"/>
              <a:t>Specific building address, room number</a:t>
            </a:r>
          </a:p>
          <a:p>
            <a:pPr lvl="1">
              <a:defRPr/>
            </a:pPr>
            <a:r>
              <a:rPr lang="is-IS" dirty="0" smtClean="0"/>
              <a:t>Special notes for places that are hard to find</a:t>
            </a:r>
          </a:p>
          <a:p>
            <a:pPr lvl="1">
              <a:defRPr/>
            </a:pPr>
            <a:r>
              <a:rPr lang="is-IS" dirty="0" smtClean="0"/>
              <a:t>Parking options and traffic/construction warnings</a:t>
            </a:r>
          </a:p>
          <a:p>
            <a:pPr lvl="1">
              <a:defRPr/>
            </a:pPr>
            <a:r>
              <a:rPr lang="is-IS" dirty="0" smtClean="0"/>
              <a:t>How to determine if event is canceled (i.e. weather)</a:t>
            </a:r>
          </a:p>
          <a:p>
            <a:pPr lvl="1">
              <a:defRPr/>
            </a:pPr>
            <a:r>
              <a:rPr lang="is-IS" dirty="0" smtClean="0"/>
              <a:t>In vTools listing and eNotice announcement</a:t>
            </a:r>
          </a:p>
        </p:txBody>
      </p:sp>
    </p:spTree>
    <p:extLst>
      <p:ext uri="{BB962C8B-B14F-4D97-AF65-F5344CB8AC3E}">
        <p14:creationId xmlns:p14="http://schemas.microsoft.com/office/powerpoint/2010/main" val="318400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About These Slides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Organizing technical meetings is a lot like cooking</a:t>
            </a:r>
          </a:p>
          <a:p>
            <a:pPr lvl="1">
              <a:defRPr/>
            </a:pPr>
            <a:r>
              <a:rPr lang="is-IS" dirty="0" smtClean="0"/>
              <a:t>It requires quality ingredients, patience, and a bit of luck</a:t>
            </a:r>
          </a:p>
          <a:p>
            <a:pPr lvl="1">
              <a:defRPr/>
            </a:pPr>
            <a:r>
              <a:rPr lang="is-IS" dirty="0" smtClean="0"/>
              <a:t>When it works it can be very satisfying</a:t>
            </a:r>
          </a:p>
          <a:p>
            <a:pPr lvl="1">
              <a:defRPr/>
            </a:pPr>
            <a:r>
              <a:rPr lang="is-IS" dirty="0" smtClean="0"/>
              <a:t>It also takes guidance and practice</a:t>
            </a:r>
          </a:p>
          <a:p>
            <a:pPr>
              <a:defRPr/>
            </a:pPr>
            <a:r>
              <a:rPr lang="is-IS" dirty="0" smtClean="0"/>
              <a:t>These slides help you prepare the perfect technical meeting for your chapter or council</a:t>
            </a:r>
          </a:p>
          <a:p>
            <a:pPr lvl="1">
              <a:defRPr/>
            </a:pPr>
            <a:r>
              <a:rPr lang="is-IS" dirty="0" smtClean="0"/>
              <a:t>Intended for chapter and council officers and volunteers</a:t>
            </a:r>
          </a:p>
          <a:p>
            <a:pPr lvl="1">
              <a:defRPr/>
            </a:pPr>
            <a:r>
              <a:rPr lang="is-IS" dirty="0" smtClean="0"/>
              <a:t>All organic, no refrigeration required</a:t>
            </a:r>
          </a:p>
          <a:p>
            <a:pPr lvl="1">
              <a:defRPr/>
            </a:pPr>
            <a:r>
              <a:rPr lang="is-IS" dirty="0" smtClean="0"/>
              <a:t>Don’t be afraid to add your own garnish</a:t>
            </a:r>
          </a:p>
        </p:txBody>
      </p:sp>
    </p:spTree>
    <p:extLst>
      <p:ext uri="{BB962C8B-B14F-4D97-AF65-F5344CB8AC3E}">
        <p14:creationId xmlns:p14="http://schemas.microsoft.com/office/powerpoint/2010/main" val="7788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Promotional Gravy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Notify related chapters in advance</a:t>
            </a:r>
          </a:p>
          <a:p>
            <a:pPr lvl="1">
              <a:defRPr/>
            </a:pPr>
            <a:r>
              <a:rPr lang="is-IS" dirty="0" smtClean="0"/>
              <a:t>They can co-sponsor and receive meeting credit</a:t>
            </a:r>
          </a:p>
          <a:p>
            <a:pPr lvl="1">
              <a:defRPr/>
            </a:pPr>
            <a:r>
              <a:rPr lang="is-IS" dirty="0" smtClean="0"/>
              <a:t>They must NOT create a separate vTools event, but they DO need to send eNotices to their members</a:t>
            </a:r>
          </a:p>
          <a:p>
            <a:pPr>
              <a:defRPr/>
            </a:pPr>
            <a:r>
              <a:rPr lang="is-IS" dirty="0" smtClean="0"/>
              <a:t>Notify Northern VA and Washington section chairs</a:t>
            </a:r>
          </a:p>
          <a:p>
            <a:pPr lvl="1">
              <a:defRPr/>
            </a:pPr>
            <a:r>
              <a:rPr lang="is-IS" dirty="0" smtClean="0"/>
              <a:t>They can promote to entire membership</a:t>
            </a:r>
          </a:p>
          <a:p>
            <a:pPr lvl="1">
              <a:defRPr/>
            </a:pPr>
            <a:r>
              <a:rPr lang="is-IS" dirty="0" smtClean="0"/>
              <a:t>Can also help notify adjacent section chairs if appropriate</a:t>
            </a:r>
            <a:endParaRPr lang="is-IS" dirty="0"/>
          </a:p>
          <a:p>
            <a:pPr>
              <a:defRPr/>
            </a:pPr>
            <a:r>
              <a:rPr lang="is-IS" dirty="0" smtClean="0"/>
              <a:t>Be creative!</a:t>
            </a:r>
          </a:p>
          <a:p>
            <a:pPr lvl="1">
              <a:defRPr/>
            </a:pPr>
            <a:r>
              <a:rPr lang="is-IS" dirty="0" smtClean="0"/>
              <a:t>Promote via YouTube, Facebook, Twitter</a:t>
            </a:r>
          </a:p>
          <a:p>
            <a:pPr lvl="1">
              <a:defRPr/>
            </a:pPr>
            <a:r>
              <a:rPr lang="is-IS" dirty="0" smtClean="0"/>
              <a:t>Tell work colleagues</a:t>
            </a:r>
          </a:p>
          <a:p>
            <a:pPr>
              <a:defRPr/>
            </a:pPr>
            <a:endParaRPr lang="is-IS" dirty="0"/>
          </a:p>
          <a:p>
            <a:pPr>
              <a:defRPr/>
            </a:pPr>
            <a:endParaRPr lang="is-IS" dirty="0" smtClean="0"/>
          </a:p>
          <a:p>
            <a:pPr>
              <a:defRPr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0888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Setting The Table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Before or day of the event</a:t>
            </a:r>
          </a:p>
          <a:p>
            <a:pPr lvl="1">
              <a:defRPr/>
            </a:pPr>
            <a:r>
              <a:rPr lang="is-IS" dirty="0" smtClean="0"/>
              <a:t>Confirm with the speaker</a:t>
            </a:r>
          </a:p>
          <a:p>
            <a:pPr lvl="2">
              <a:defRPr/>
            </a:pPr>
            <a:r>
              <a:rPr lang="is-IS" dirty="0" smtClean="0"/>
              <a:t>Take DL’s from out of town to dinner – chance to talk</a:t>
            </a:r>
          </a:p>
          <a:p>
            <a:pPr lvl="1">
              <a:defRPr/>
            </a:pPr>
            <a:r>
              <a:rPr lang="is-IS" dirty="0" smtClean="0"/>
              <a:t>Check room is still available and unlocked</a:t>
            </a:r>
          </a:p>
          <a:p>
            <a:pPr lvl="2">
              <a:defRPr/>
            </a:pPr>
            <a:r>
              <a:rPr lang="is-IS" dirty="0" smtClean="0"/>
              <a:t>Make sure AV equipment is functioning or there is backup</a:t>
            </a:r>
          </a:p>
          <a:p>
            <a:pPr lvl="1">
              <a:defRPr/>
            </a:pPr>
            <a:r>
              <a:rPr lang="is-IS" dirty="0" smtClean="0"/>
              <a:t>Verify food will be ready and delivered</a:t>
            </a:r>
          </a:p>
          <a:p>
            <a:pPr lvl="1">
              <a:defRPr/>
            </a:pPr>
            <a:r>
              <a:rPr lang="is-IS" dirty="0" smtClean="0"/>
              <a:t>Create a sign-in sheet</a:t>
            </a:r>
          </a:p>
          <a:p>
            <a:pPr lvl="2">
              <a:defRPr/>
            </a:pPr>
            <a:r>
              <a:rPr lang="is-IS" dirty="0" smtClean="0"/>
              <a:t>Request emails and ask attendees if they are members</a:t>
            </a:r>
          </a:p>
          <a:p>
            <a:pPr lvl="1">
              <a:defRPr/>
            </a:pPr>
            <a:r>
              <a:rPr lang="is-IS" dirty="0" smtClean="0"/>
              <a:t>Get somebody to snap some pictures (phone okay)</a:t>
            </a:r>
          </a:p>
          <a:p>
            <a:pPr lvl="1">
              <a:defRPr/>
            </a:pPr>
            <a:r>
              <a:rPr lang="is-IS" dirty="0" smtClean="0"/>
              <a:t>Optional</a:t>
            </a:r>
            <a:r>
              <a:rPr lang="is-IS" dirty="0" smtClean="0"/>
              <a:t>: purchase small gift for special speakers or invite them to dinner before or after</a:t>
            </a:r>
          </a:p>
          <a:p>
            <a:pPr>
              <a:defRPr/>
            </a:pPr>
            <a:endParaRPr lang="is-IS" dirty="0"/>
          </a:p>
          <a:p>
            <a:pPr>
              <a:defRPr/>
            </a:pPr>
            <a:endParaRPr lang="is-IS" dirty="0" smtClean="0"/>
          </a:p>
          <a:p>
            <a:pPr>
              <a:defRPr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5948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Host The Event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Arrive early so you can start on time</a:t>
            </a:r>
          </a:p>
          <a:p>
            <a:pPr lvl="1">
              <a:defRPr/>
            </a:pPr>
            <a:r>
              <a:rPr lang="is-IS" dirty="0" smtClean="0"/>
              <a:t>If you run late so will future attendees</a:t>
            </a:r>
          </a:p>
          <a:p>
            <a:pPr lvl="1">
              <a:defRPr/>
            </a:pPr>
            <a:r>
              <a:rPr lang="is-IS" dirty="0" smtClean="0"/>
              <a:t>Make sure room is set up</a:t>
            </a:r>
          </a:p>
          <a:p>
            <a:pPr lvl="1">
              <a:defRPr/>
            </a:pPr>
            <a:r>
              <a:rPr lang="is-IS" dirty="0" smtClean="0"/>
              <a:t>Put out/circulate sign-in sheet and remind people to use it</a:t>
            </a:r>
          </a:p>
          <a:p>
            <a:pPr>
              <a:defRPr/>
            </a:pPr>
            <a:r>
              <a:rPr lang="is-IS" dirty="0" smtClean="0"/>
              <a:t>Greet new people</a:t>
            </a:r>
          </a:p>
          <a:p>
            <a:pPr>
              <a:defRPr/>
            </a:pPr>
            <a:r>
              <a:rPr lang="is-IS" dirty="0" smtClean="0"/>
              <a:t>Introduce the speaker</a:t>
            </a:r>
          </a:p>
          <a:p>
            <a:pPr>
              <a:defRPr/>
            </a:pPr>
            <a:r>
              <a:rPr lang="is-IS" dirty="0" smtClean="0"/>
              <a:t>Keep the talk moving</a:t>
            </a:r>
          </a:p>
          <a:p>
            <a:pPr lvl="1">
              <a:defRPr/>
            </a:pPr>
            <a:r>
              <a:rPr lang="is-IS" dirty="0" smtClean="0"/>
              <a:t>You are the MC!  Pull people out of rat holes</a:t>
            </a:r>
          </a:p>
          <a:p>
            <a:pPr lvl="1">
              <a:defRPr/>
            </a:pPr>
            <a:r>
              <a:rPr lang="is-IS" dirty="0" smtClean="0"/>
              <a:t>Record unanswered questions</a:t>
            </a:r>
          </a:p>
        </p:txBody>
      </p:sp>
    </p:spTree>
    <p:extLst>
      <p:ext uri="{BB962C8B-B14F-4D97-AF65-F5344CB8AC3E}">
        <p14:creationId xmlns:p14="http://schemas.microsoft.com/office/powerpoint/2010/main" val="170022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Immediately After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Thank everyone who contributed</a:t>
            </a:r>
          </a:p>
          <a:p>
            <a:pPr lvl="1">
              <a:defRPr/>
            </a:pPr>
            <a:r>
              <a:rPr lang="is-IS" dirty="0" smtClean="0"/>
              <a:t>Especially the speaker</a:t>
            </a:r>
          </a:p>
          <a:p>
            <a:pPr lvl="1">
              <a:defRPr/>
            </a:pPr>
            <a:r>
              <a:rPr lang="is-IS" dirty="0" smtClean="0"/>
              <a:t>Present the speaker with a small gift or take to dinner if you didn’t already</a:t>
            </a:r>
          </a:p>
          <a:p>
            <a:pPr>
              <a:defRPr/>
            </a:pPr>
            <a:r>
              <a:rPr lang="is-IS" dirty="0" smtClean="0"/>
              <a:t>Collect sign-in sheet</a:t>
            </a:r>
            <a:endParaRPr lang="is-IS" dirty="0"/>
          </a:p>
          <a:p>
            <a:pPr>
              <a:defRPr/>
            </a:pPr>
            <a:r>
              <a:rPr lang="is-IS" dirty="0" smtClean="0"/>
              <a:t>Ensure the room is in good condition</a:t>
            </a:r>
          </a:p>
          <a:p>
            <a:pPr lvl="1">
              <a:defRPr/>
            </a:pPr>
            <a:r>
              <a:rPr lang="is-IS" dirty="0" smtClean="0"/>
              <a:t>Discard trash, return furniture, turn out lights, etc</a:t>
            </a:r>
          </a:p>
          <a:p>
            <a:pPr>
              <a:defRPr/>
            </a:pP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02719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Within A Few Days After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Follow up on any questions</a:t>
            </a:r>
          </a:p>
          <a:p>
            <a:pPr>
              <a:defRPr/>
            </a:pPr>
            <a:r>
              <a:rPr lang="is-IS" dirty="0" smtClean="0"/>
              <a:t>Thank those who helped</a:t>
            </a:r>
          </a:p>
          <a:p>
            <a:pPr>
              <a:defRPr/>
            </a:pPr>
            <a:r>
              <a:rPr lang="is-IS" dirty="0" smtClean="0"/>
              <a:t>File L31</a:t>
            </a:r>
          </a:p>
          <a:p>
            <a:pPr lvl="1">
              <a:defRPr/>
            </a:pPr>
            <a:r>
              <a:rPr lang="is-IS" dirty="0" smtClean="0"/>
              <a:t>Pull up meeting report and create from existing</a:t>
            </a:r>
          </a:p>
          <a:p>
            <a:pPr>
              <a:defRPr/>
            </a:pPr>
            <a:r>
              <a:rPr lang="is-IS" dirty="0" smtClean="0"/>
              <a:t>Request copies of the photo</a:t>
            </a:r>
          </a:p>
          <a:p>
            <a:pPr lvl="1">
              <a:defRPr/>
            </a:pPr>
            <a:r>
              <a:rPr lang="is-IS" smtClean="0"/>
              <a:t>Post on chapter or section web site</a:t>
            </a:r>
            <a:endParaRPr lang="is-IS" smtClean="0"/>
          </a:p>
          <a:p>
            <a:pPr>
              <a:defRPr/>
            </a:pPr>
            <a:r>
              <a:rPr lang="is-IS" dirty="0" smtClean="0"/>
              <a:t>Send </a:t>
            </a:r>
            <a:r>
              <a:rPr lang="is-IS" dirty="0" smtClean="0"/>
              <a:t>info about IEEE to people who asked</a:t>
            </a:r>
          </a:p>
          <a:p>
            <a:pPr lvl="1">
              <a:defRPr/>
            </a:pPr>
            <a:r>
              <a:rPr lang="is-IS" dirty="0" smtClean="0"/>
              <a:t>Or ask membership committee</a:t>
            </a:r>
          </a:p>
        </p:txBody>
      </p:sp>
    </p:spTree>
    <p:extLst>
      <p:ext uri="{BB962C8B-B14F-4D97-AF65-F5344CB8AC3E}">
        <p14:creationId xmlns:p14="http://schemas.microsoft.com/office/powerpoint/2010/main" val="270262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Verdana" charset="0"/>
                <a:cs typeface="Verdana" charset="0"/>
              </a:rPr>
              <a:t>Apéritif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If:</a:t>
            </a:r>
          </a:p>
          <a:p>
            <a:pPr lvl="1">
              <a:defRPr/>
            </a:pPr>
            <a:r>
              <a:rPr lang="is-IS" dirty="0"/>
              <a:t>Y</a:t>
            </a:r>
            <a:r>
              <a:rPr lang="is-IS" dirty="0" smtClean="0"/>
              <a:t>ou have ever been very, very glad you attended a talk and wanted to return the favor</a:t>
            </a:r>
          </a:p>
          <a:p>
            <a:pPr lvl="1">
              <a:defRPr/>
            </a:pPr>
            <a:r>
              <a:rPr lang="is-IS" dirty="0" smtClean="0"/>
              <a:t>You have ever regretted attending a talk and felt you could have arranged a better one</a:t>
            </a:r>
          </a:p>
          <a:p>
            <a:pPr lvl="1">
              <a:defRPr/>
            </a:pPr>
            <a:r>
              <a:rPr lang="is-IS" dirty="0" smtClean="0"/>
              <a:t>You never attended a talk because there wasn’t one you wanted to hear</a:t>
            </a:r>
          </a:p>
          <a:p>
            <a:pPr marL="0" indent="0">
              <a:buNone/>
              <a:defRPr/>
            </a:pPr>
            <a:r>
              <a:rPr lang="is-IS" dirty="0" smtClean="0"/>
              <a:t>...then consider arranging one.  Your section leaders will help, and you might be glad you did.</a:t>
            </a:r>
          </a:p>
          <a:p>
            <a:pPr marL="0" indent="0">
              <a:buNone/>
              <a:defRPr/>
            </a:pPr>
            <a:r>
              <a:rPr lang="is-IS" dirty="0" smtClean="0">
                <a:hlinkClick r:id="rId2"/>
              </a:rPr>
              <a:t>nova.chair@ieee.org</a:t>
            </a:r>
            <a:r>
              <a:rPr lang="is-IS" dirty="0" smtClean="0"/>
              <a:t>		</a:t>
            </a:r>
            <a:r>
              <a:rPr lang="is-IS" dirty="0" smtClean="0">
                <a:hlinkClick r:id="rId3"/>
              </a:rPr>
              <a:t>tony.ivanov@ieee.org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98746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7"/>
          <p:cNvSpPr>
            <a:spLocks noGrp="1"/>
          </p:cNvSpPr>
          <p:nvPr>
            <p:ph type="title"/>
          </p:nvPr>
        </p:nvSpPr>
        <p:spPr bwMode="auto">
          <a:xfrm>
            <a:off x="457200" y="2417898"/>
            <a:ext cx="8229600" cy="26113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Verdana" charset="0"/>
                <a:cs typeface="Verdana" charset="0"/>
              </a:rPr>
              <a:t>Questions?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4FC97-2BE3-A04F-9129-C59B065048A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Why Cook – I Prefer Eating Out!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Many people would rather just attend conferences than learn how to plan them</a:t>
            </a:r>
          </a:p>
          <a:p>
            <a:pPr>
              <a:defRPr/>
            </a:pPr>
            <a:r>
              <a:rPr lang="is-IS" dirty="0" smtClean="0"/>
              <a:t>Just as there are good reasons to learn to cook, there are good reasons to learn how to put on a technical meeting</a:t>
            </a:r>
          </a:p>
          <a:p>
            <a:pPr lvl="1">
              <a:defRPr/>
            </a:pPr>
            <a:r>
              <a:rPr lang="is-IS" dirty="0" smtClean="0"/>
              <a:t>Choice: pick interesting topics that interest </a:t>
            </a:r>
            <a:r>
              <a:rPr lang="is-IS" i="1" dirty="0" smtClean="0"/>
              <a:t>you</a:t>
            </a:r>
            <a:r>
              <a:rPr lang="is-IS" dirty="0" smtClean="0"/>
              <a:t> and locations and times that are convenient</a:t>
            </a:r>
          </a:p>
          <a:p>
            <a:pPr lvl="1">
              <a:defRPr/>
            </a:pPr>
            <a:r>
              <a:rPr lang="is-IS" dirty="0" smtClean="0"/>
              <a:t>Skills: develop the core managerial skills of planning, influencing, organizing, and controlling</a:t>
            </a:r>
          </a:p>
          <a:p>
            <a:pPr lvl="1">
              <a:defRPr/>
            </a:pPr>
            <a:r>
              <a:rPr lang="is-IS" dirty="0" smtClean="0"/>
              <a:t>Satisfaction: serving up a great meeting wins you accolades and make you feel proud</a:t>
            </a:r>
          </a:p>
        </p:txBody>
      </p:sp>
    </p:spTree>
    <p:extLst>
      <p:ext uri="{BB962C8B-B14F-4D97-AF65-F5344CB8AC3E}">
        <p14:creationId xmlns:p14="http://schemas.microsoft.com/office/powerpoint/2010/main" val="299583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8207897" cy="4367213"/>
          </a:xfrm>
        </p:spPr>
        <p:txBody>
          <a:bodyPr/>
          <a:lstStyle/>
          <a:p>
            <a:pPr>
              <a:defRPr/>
            </a:pPr>
            <a:r>
              <a:rPr lang="is-IS" dirty="0" smtClean="0"/>
              <a:t>Ingredients</a:t>
            </a:r>
          </a:p>
          <a:p>
            <a:pPr lvl="1">
              <a:defRPr/>
            </a:pPr>
            <a:r>
              <a:rPr lang="is-IS" dirty="0" smtClean="0"/>
              <a:t>Topic</a:t>
            </a:r>
          </a:p>
          <a:p>
            <a:pPr lvl="1">
              <a:defRPr/>
            </a:pPr>
            <a:r>
              <a:rPr lang="is-IS" dirty="0" smtClean="0"/>
              <a:t>Speaker</a:t>
            </a:r>
          </a:p>
          <a:p>
            <a:pPr lvl="1">
              <a:defRPr/>
            </a:pPr>
            <a:r>
              <a:rPr lang="is-IS" dirty="0" smtClean="0"/>
              <a:t>Date/Time</a:t>
            </a:r>
          </a:p>
          <a:p>
            <a:pPr lvl="1">
              <a:defRPr/>
            </a:pPr>
            <a:r>
              <a:rPr lang="is-IS" dirty="0" smtClean="0"/>
              <a:t>Venue</a:t>
            </a:r>
          </a:p>
          <a:p>
            <a:pPr lvl="1">
              <a:defRPr/>
            </a:pPr>
            <a:r>
              <a:rPr lang="is-IS" dirty="0" smtClean="0"/>
              <a:t>Food</a:t>
            </a:r>
          </a:p>
          <a:p>
            <a:pPr lvl="1">
              <a:defRPr/>
            </a:pPr>
            <a:r>
              <a:rPr lang="is-IS" dirty="0" smtClean="0"/>
              <a:t>Promotion</a:t>
            </a:r>
          </a:p>
          <a:p>
            <a:pPr>
              <a:defRPr/>
            </a:pPr>
            <a:r>
              <a:rPr lang="is-IS" dirty="0" smtClean="0"/>
              <a:t>Cost</a:t>
            </a:r>
          </a:p>
          <a:p>
            <a:pPr lvl="1">
              <a:defRPr/>
            </a:pPr>
            <a:r>
              <a:rPr lang="is-IS" dirty="0" smtClean="0"/>
              <a:t>$100-400 depending on the location and number served</a:t>
            </a:r>
          </a:p>
          <a:p>
            <a:pPr lvl="1">
              <a:defRPr/>
            </a:pPr>
            <a:r>
              <a:rPr lang="is-IS" dirty="0" smtClean="0"/>
              <a:t>Paid or reimbursed by the chapter or section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>
              <a:defRPr/>
            </a:pPr>
            <a:r>
              <a:rPr lang="is-IS" dirty="0"/>
              <a:t>Time</a:t>
            </a:r>
          </a:p>
          <a:p>
            <a:pPr lvl="1">
              <a:defRPr/>
            </a:pPr>
            <a:r>
              <a:rPr lang="is-IS" dirty="0"/>
              <a:t>5</a:t>
            </a:r>
            <a:r>
              <a:rPr lang="is-IS" dirty="0" smtClean="0"/>
              <a:t>-</a:t>
            </a:r>
            <a:r>
              <a:rPr lang="is-IS" dirty="0"/>
              <a:t>6</a:t>
            </a:r>
            <a:r>
              <a:rPr lang="is-IS" dirty="0" smtClean="0"/>
              <a:t> </a:t>
            </a:r>
            <a:r>
              <a:rPr lang="is-IS" dirty="0"/>
              <a:t>hours </a:t>
            </a:r>
            <a:r>
              <a:rPr lang="is-IS" dirty="0" smtClean="0"/>
              <a:t>preparation </a:t>
            </a:r>
            <a:r>
              <a:rPr lang="is-IS" dirty="0"/>
              <a:t>over the course of a few weeks*</a:t>
            </a:r>
          </a:p>
          <a:p>
            <a:pPr lvl="1">
              <a:defRPr/>
            </a:pPr>
            <a:r>
              <a:rPr lang="is-IS" dirty="0" smtClean="0"/>
              <a:t>2-3 </a:t>
            </a:r>
            <a:r>
              <a:rPr lang="is-IS" dirty="0"/>
              <a:t>hours day of the meeting</a:t>
            </a:r>
          </a:p>
          <a:p>
            <a:pPr lvl="1">
              <a:defRPr/>
            </a:pPr>
            <a:r>
              <a:rPr lang="is-IS" dirty="0"/>
              <a:t>30 minutes follow up</a:t>
            </a:r>
          </a:p>
        </p:txBody>
      </p:sp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Overview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24012" y="6352143"/>
            <a:ext cx="6527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600" dirty="0" smtClean="0"/>
              <a:t>* Preparation times may vary</a:t>
            </a:r>
            <a:r>
              <a:rPr lang="en-US" sz="1600" dirty="0" smtClean="0"/>
              <a:t>; the first one may take longer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276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Before You Begin: Kitchen Staff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Put together an informal program committee</a:t>
            </a:r>
          </a:p>
          <a:p>
            <a:pPr lvl="1">
              <a:defRPr/>
            </a:pPr>
            <a:r>
              <a:rPr lang="is-IS" dirty="0" smtClean="0"/>
              <a:t>It can be done by one person, but even one additional doubles idea diversity, adds redundancy, and reduces individual workload</a:t>
            </a:r>
          </a:p>
          <a:p>
            <a:pPr lvl="1">
              <a:defRPr/>
            </a:pPr>
            <a:r>
              <a:rPr lang="is-IS" dirty="0" smtClean="0"/>
              <a:t>Usually includes chapter chair, but vice chair, treasurer, and anyone else interested should be encouraged</a:t>
            </a:r>
          </a:p>
          <a:p>
            <a:pPr>
              <a:defRPr/>
            </a:pPr>
            <a:r>
              <a:rPr lang="is-IS" dirty="0" smtClean="0"/>
              <a:t>Ideal program committee members</a:t>
            </a:r>
          </a:p>
          <a:p>
            <a:pPr lvl="1">
              <a:defRPr/>
            </a:pPr>
            <a:r>
              <a:rPr lang="is-IS" dirty="0" smtClean="0"/>
              <a:t>Understand the chapter/council technology and either have or are willing to seek related local contacts</a:t>
            </a:r>
          </a:p>
          <a:p>
            <a:pPr lvl="1">
              <a:defRPr/>
            </a:pPr>
            <a:r>
              <a:rPr lang="is-IS" dirty="0" smtClean="0"/>
              <a:t>Are organized and methodical</a:t>
            </a:r>
          </a:p>
          <a:p>
            <a:pPr lvl="1">
              <a:defRPr/>
            </a:pPr>
            <a:r>
              <a:rPr lang="is-IS" dirty="0" smtClean="0"/>
              <a:t>Have time, are responsive and enthusiastic</a:t>
            </a:r>
          </a:p>
        </p:txBody>
      </p:sp>
    </p:spTree>
    <p:extLst>
      <p:ext uri="{BB962C8B-B14F-4D97-AF65-F5344CB8AC3E}">
        <p14:creationId xmlns:p14="http://schemas.microsoft.com/office/powerpoint/2010/main" val="201629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Assemble The Ingredients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Getting the ingredients may take more time than cooking</a:t>
            </a:r>
          </a:p>
          <a:p>
            <a:pPr lvl="1">
              <a:defRPr/>
            </a:pPr>
            <a:r>
              <a:rPr lang="is-IS" dirty="0" smtClean="0"/>
              <a:t>Plan to send email, make phone calls, and ask people in person</a:t>
            </a:r>
          </a:p>
          <a:p>
            <a:pPr>
              <a:defRPr/>
            </a:pPr>
            <a:r>
              <a:rPr lang="is-IS" dirty="0" smtClean="0"/>
              <a:t>All the ingredients are available on store shelves in your section</a:t>
            </a:r>
          </a:p>
          <a:p>
            <a:pPr lvl="1">
              <a:defRPr/>
            </a:pPr>
            <a:r>
              <a:rPr lang="is-IS" dirty="0" smtClean="0"/>
              <a:t>But you can import from anywhere</a:t>
            </a:r>
          </a:p>
          <a:p>
            <a:pPr lvl="1">
              <a:defRPr/>
            </a:pPr>
            <a:r>
              <a:rPr lang="is-IS" dirty="0" smtClean="0"/>
              <a:t>Some can be a little harder to find, but help is available</a:t>
            </a:r>
          </a:p>
          <a:p>
            <a:pPr>
              <a:defRPr/>
            </a:pPr>
            <a:r>
              <a:rPr lang="is-IS" dirty="0" smtClean="0"/>
              <a:t>There are choices for every item</a:t>
            </a:r>
          </a:p>
          <a:p>
            <a:pPr lvl="1">
              <a:defRPr/>
            </a:pPr>
            <a:r>
              <a:rPr lang="is-IS" dirty="0" smtClean="0"/>
              <a:t>Substitutions are allowed</a:t>
            </a:r>
          </a:p>
          <a:p>
            <a:pPr lvl="1">
              <a:defRPr/>
            </a:pPr>
            <a:r>
              <a:rPr lang="is-IS" dirty="0" smtClean="0"/>
              <a:t>Great chefs experiment!</a:t>
            </a:r>
          </a:p>
        </p:txBody>
      </p:sp>
    </p:spTree>
    <p:extLst>
      <p:ext uri="{BB962C8B-B14F-4D97-AF65-F5344CB8AC3E}">
        <p14:creationId xmlns:p14="http://schemas.microsoft.com/office/powerpoint/2010/main" val="72248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How To Pick A Good Topic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Must be relevant</a:t>
            </a:r>
          </a:p>
          <a:p>
            <a:pPr lvl="1">
              <a:defRPr/>
            </a:pPr>
            <a:r>
              <a:rPr lang="is-IS" dirty="0" smtClean="0"/>
              <a:t>Directly related to the chapter or council</a:t>
            </a:r>
          </a:p>
          <a:p>
            <a:pPr>
              <a:defRPr/>
            </a:pPr>
            <a:r>
              <a:rPr lang="is-IS" dirty="0" smtClean="0"/>
              <a:t>Should be fresh</a:t>
            </a:r>
          </a:p>
          <a:p>
            <a:pPr lvl="1">
              <a:defRPr/>
            </a:pPr>
            <a:r>
              <a:rPr lang="is-IS" dirty="0" smtClean="0"/>
              <a:t>The focus of recent news articles, special magazine issues</a:t>
            </a:r>
          </a:p>
          <a:p>
            <a:pPr lvl="1">
              <a:defRPr/>
            </a:pPr>
            <a:r>
              <a:rPr lang="is-IS" dirty="0" smtClean="0"/>
              <a:t>Optionally sprinkle in aged topics that or classic or have recent progress or relevance</a:t>
            </a:r>
          </a:p>
          <a:p>
            <a:pPr>
              <a:defRPr/>
            </a:pPr>
            <a:r>
              <a:rPr lang="is-IS" dirty="0" smtClean="0"/>
              <a:t>Different ones month to month</a:t>
            </a:r>
          </a:p>
          <a:p>
            <a:pPr lvl="1">
              <a:defRPr/>
            </a:pPr>
            <a:r>
              <a:rPr lang="is-IS" dirty="0" smtClean="0"/>
              <a:t>Some restaurants vary their entrees to avoid getting stale</a:t>
            </a:r>
          </a:p>
          <a:p>
            <a:pPr>
              <a:defRPr/>
            </a:pPr>
            <a:r>
              <a:rPr lang="is-IS" dirty="0" smtClean="0"/>
              <a:t>Must have speakers willing to talk about them</a:t>
            </a:r>
          </a:p>
        </p:txBody>
      </p:sp>
    </p:spTree>
    <p:extLst>
      <p:ext uri="{BB962C8B-B14F-4D97-AF65-F5344CB8AC3E}">
        <p14:creationId xmlns:p14="http://schemas.microsoft.com/office/powerpoint/2010/main" val="318630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Gourmet Topics 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Great topics often lend themselves to a three-part flow</a:t>
            </a:r>
          </a:p>
          <a:p>
            <a:pPr lvl="1">
              <a:defRPr/>
            </a:pPr>
            <a:r>
              <a:rPr lang="is-IS" dirty="0" smtClean="0"/>
              <a:t>Context: Describe the environment in which the talk takes place.  Define acronyms and buzzwords.  Assume attendees know the topic is important but lack specialized knowledge.</a:t>
            </a:r>
          </a:p>
          <a:p>
            <a:pPr lvl="1">
              <a:defRPr/>
            </a:pPr>
            <a:r>
              <a:rPr lang="is-IS" dirty="0" smtClean="0"/>
              <a:t>Problem: Explain why something desirable is hard.  Does functionality not exist?  Does it not scale?  Is it risk? Give data.</a:t>
            </a:r>
          </a:p>
          <a:p>
            <a:pPr lvl="1">
              <a:defRPr/>
            </a:pPr>
            <a:r>
              <a:rPr lang="is-IS" dirty="0" smtClean="0"/>
              <a:t>Solution: Lead the audience to the resolution.  Discuss dead-ends and highlight major insights.  Quantify the benefits.</a:t>
            </a:r>
          </a:p>
        </p:txBody>
      </p:sp>
    </p:spTree>
    <p:extLst>
      <p:ext uri="{BB962C8B-B14F-4D97-AF65-F5344CB8AC3E}">
        <p14:creationId xmlns:p14="http://schemas.microsoft.com/office/powerpoint/2010/main" val="363742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charset="0"/>
                <a:cs typeface="Verdana" charset="0"/>
              </a:rPr>
              <a:t>How To Pick A Speaker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8AF73C-1DDC-E041-B0C0-0ED7EA56295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defRPr/>
            </a:pPr>
            <a:r>
              <a:rPr lang="is-IS" dirty="0" smtClean="0"/>
              <a:t>Must be knowledgeable and a good presenter</a:t>
            </a:r>
          </a:p>
          <a:p>
            <a:pPr lvl="1">
              <a:defRPr/>
            </a:pPr>
            <a:r>
              <a:rPr lang="is-IS" dirty="0" smtClean="0"/>
              <a:t>Often someone with unique access and/or ten+ years of experience</a:t>
            </a:r>
          </a:p>
          <a:p>
            <a:pPr lvl="1">
              <a:defRPr/>
            </a:pPr>
            <a:r>
              <a:rPr lang="is-IS" dirty="0" smtClean="0"/>
              <a:t>Speaks clearly, organizes well, enthusiastic, and answers questions directly and concisely</a:t>
            </a:r>
          </a:p>
          <a:p>
            <a:pPr lvl="1">
              <a:defRPr/>
            </a:pPr>
            <a:r>
              <a:rPr lang="is-IS" dirty="0" smtClean="0"/>
              <a:t>Exception: okay to occasional develop student presenters</a:t>
            </a:r>
          </a:p>
          <a:p>
            <a:pPr>
              <a:defRPr/>
            </a:pPr>
            <a:r>
              <a:rPr lang="is-IS" dirty="0" smtClean="0"/>
              <a:t>May be an IEEE member</a:t>
            </a:r>
          </a:p>
          <a:p>
            <a:pPr lvl="1">
              <a:defRPr/>
            </a:pPr>
            <a:r>
              <a:rPr lang="is-IS" dirty="0" smtClean="0"/>
              <a:t>If they aren’t when they start sign them up!</a:t>
            </a:r>
          </a:p>
          <a:p>
            <a:pPr>
              <a:defRPr/>
            </a:pPr>
            <a:r>
              <a:rPr lang="is-IS" dirty="0" smtClean="0"/>
              <a:t>Fame doesn’t hurt</a:t>
            </a:r>
          </a:p>
          <a:p>
            <a:pPr lvl="1">
              <a:defRPr/>
            </a:pPr>
            <a:r>
              <a:rPr lang="is-IS" dirty="0" smtClean="0"/>
              <a:t>A big name can increase attendance</a:t>
            </a:r>
          </a:p>
        </p:txBody>
      </p:sp>
    </p:spTree>
    <p:extLst>
      <p:ext uri="{BB962C8B-B14F-4D97-AF65-F5344CB8AC3E}">
        <p14:creationId xmlns:p14="http://schemas.microsoft.com/office/powerpoint/2010/main" val="186379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1791</TotalTime>
  <Words>1758</Words>
  <Application>Microsoft Macintosh PowerPoint</Application>
  <PresentationFormat>On-screen Show (4:3)</PresentationFormat>
  <Paragraphs>243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IEEE-Template</vt:lpstr>
      <vt:lpstr>Technical Meeting Cookbook</vt:lpstr>
      <vt:lpstr>About These Slides</vt:lpstr>
      <vt:lpstr>Why Cook – I Prefer Eating Out!</vt:lpstr>
      <vt:lpstr>Overview</vt:lpstr>
      <vt:lpstr>Before You Begin: Kitchen Staff</vt:lpstr>
      <vt:lpstr>Assemble The Ingredients</vt:lpstr>
      <vt:lpstr>How To Pick A Good Topic</vt:lpstr>
      <vt:lpstr>Gourmet Topics </vt:lpstr>
      <vt:lpstr>How To Pick A Speaker</vt:lpstr>
      <vt:lpstr>Where To Find Good Speakers</vt:lpstr>
      <vt:lpstr>Date and Time</vt:lpstr>
      <vt:lpstr>Venue Menu – Appetizers</vt:lpstr>
      <vt:lpstr>Venue Menu – Main Courses</vt:lpstr>
      <vt:lpstr>Venue Menu – Desserts</vt:lpstr>
      <vt:lpstr>Food Encourages Attendance</vt:lpstr>
      <vt:lpstr>Combine Above Ingredients</vt:lpstr>
      <vt:lpstr>Promotional Seasonings</vt:lpstr>
      <vt:lpstr>Promotional Seasonings</vt:lpstr>
      <vt:lpstr>Following Directions</vt:lpstr>
      <vt:lpstr>Promotional Gravy</vt:lpstr>
      <vt:lpstr>Setting The Table</vt:lpstr>
      <vt:lpstr>Host The Event</vt:lpstr>
      <vt:lpstr>Immediately After</vt:lpstr>
      <vt:lpstr>Within A Few Days After</vt:lpstr>
      <vt:lpstr>Apéritif</vt:lpstr>
      <vt:lpstr>Questions?</vt:lpstr>
    </vt:vector>
  </TitlesOfParts>
  <Manager/>
  <Company>IEEE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Meeting Cookbook</dc:title>
  <dc:subject/>
  <dc:creator>Martin Schulman</dc:creator>
  <cp:keywords/>
  <dc:description/>
  <cp:lastModifiedBy>Martin Schulman</cp:lastModifiedBy>
  <cp:revision>219</cp:revision>
  <cp:lastPrinted>2013-02-08T15:08:56Z</cp:lastPrinted>
  <dcterms:created xsi:type="dcterms:W3CDTF">2012-12-04T23:01:03Z</dcterms:created>
  <dcterms:modified xsi:type="dcterms:W3CDTF">2016-06-25T01:00:24Z</dcterms:modified>
  <cp:category/>
</cp:coreProperties>
</file>