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0" r:id="rId1"/>
  </p:sldMasterIdLst>
  <p:notesMasterIdLst>
    <p:notesMasterId r:id="rId22"/>
  </p:notesMasterIdLst>
  <p:sldIdLst>
    <p:sldId id="256" r:id="rId2"/>
    <p:sldId id="368" r:id="rId3"/>
    <p:sldId id="381" r:id="rId4"/>
    <p:sldId id="382" r:id="rId5"/>
    <p:sldId id="370" r:id="rId6"/>
    <p:sldId id="383" r:id="rId7"/>
    <p:sldId id="384" r:id="rId8"/>
    <p:sldId id="371" r:id="rId9"/>
    <p:sldId id="373" r:id="rId10"/>
    <p:sldId id="374" r:id="rId11"/>
    <p:sldId id="375" r:id="rId12"/>
    <p:sldId id="377" r:id="rId13"/>
    <p:sldId id="385" r:id="rId14"/>
    <p:sldId id="380" r:id="rId15"/>
    <p:sldId id="379" r:id="rId16"/>
    <p:sldId id="378" r:id="rId17"/>
    <p:sldId id="266" r:id="rId18"/>
    <p:sldId id="364" r:id="rId19"/>
    <p:sldId id="376" r:id="rId20"/>
    <p:sldId id="3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358" autoAdjust="0"/>
    <p:restoredTop sz="94660"/>
  </p:normalViewPr>
  <p:slideViewPr>
    <p:cSldViewPr snapToGrid="0">
      <p:cViewPr>
        <p:scale>
          <a:sx n="100" d="100"/>
          <a:sy n="100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8BE52-D38A-46D2-A50C-D234018A9A41}" type="datetimeFigureOut">
              <a:rPr lang="en-US" smtClean="0"/>
              <a:t>12/11/2018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A0AE3-A910-4166-919B-A917FBA59D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8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1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06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7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04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77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2682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3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93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85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8534400" y="6416676"/>
            <a:ext cx="2641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" y="64166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77600" y="6416676"/>
            <a:ext cx="60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F824C-E55F-408A-A143-55957B293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1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15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3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1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0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28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7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7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6660" y="1335305"/>
            <a:ext cx="8791575" cy="1887537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Engineers and Public Policy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1700" y="3602038"/>
            <a:ext cx="7406535" cy="165576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December 11, 2018</a:t>
            </a:r>
            <a:endParaRPr lang="en-US" sz="700" dirty="0" smtClean="0">
              <a:solidFill>
                <a:schemeClr val="tx1"/>
              </a:solidFill>
            </a:endParaRPr>
          </a:p>
          <a:p>
            <a:endParaRPr lang="en-US" sz="7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Russell Harrison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Director of Government Relations, IEEE-USA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What do Lobbyists Do?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2209800"/>
            <a:ext cx="4114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/>
              <a:t>Advocate Positions</a:t>
            </a:r>
          </a:p>
          <a:p>
            <a:pPr>
              <a:spcAft>
                <a:spcPts val="600"/>
              </a:spcAft>
            </a:pPr>
            <a:r>
              <a:rPr lang="en-US" sz="2800"/>
              <a:t>Bridge between voters and politicians</a:t>
            </a:r>
          </a:p>
          <a:p>
            <a:pPr>
              <a:spcAft>
                <a:spcPts val="600"/>
              </a:spcAft>
            </a:pPr>
            <a:r>
              <a:rPr lang="en-US" sz="2800"/>
              <a:t>Research</a:t>
            </a:r>
          </a:p>
          <a:p>
            <a:pPr>
              <a:spcAft>
                <a:spcPts val="600"/>
              </a:spcAft>
            </a:pPr>
            <a:r>
              <a:rPr lang="en-US" sz="2800"/>
              <a:t>Problems &amp; Solutions</a:t>
            </a:r>
          </a:p>
        </p:txBody>
      </p:sp>
      <p:pic>
        <p:nvPicPr>
          <p:cNvPr id="25604" name="Picture 4" descr="bri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33528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1982788" y="1882775"/>
            <a:ext cx="3505200" cy="3352800"/>
          </a:xfrm>
          <a:prstGeom prst="ellips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1905000" y="2036763"/>
            <a:ext cx="3505200" cy="335280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137" y="186558"/>
            <a:ext cx="7704083" cy="1600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Politicians listen to lobbyists because voters don’t talk to them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6627" name="Picture 5" descr="Hopper Edward - Nighthaw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9" y="2916444"/>
            <a:ext cx="6736929" cy="369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74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696" y="2871216"/>
            <a:ext cx="8229600" cy="152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Democracy is a </a:t>
            </a:r>
            <a:b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Participatory 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9582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challenge!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Running for office is getting more and more expensive …. And we don’t give contributions</a:t>
            </a:r>
          </a:p>
          <a:p>
            <a:r>
              <a:rPr lang="en-US" dirty="0" smtClean="0"/>
              <a:t>More and more groups are engaging in advocacy …. And we have limited staff</a:t>
            </a:r>
          </a:p>
          <a:p>
            <a:r>
              <a:rPr lang="en-US" dirty="0" smtClean="0"/>
              <a:t>Congress is tackling more and more technology issues … and we have not adapted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2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 need to create authentic and meaningful interactions with legislators, without …</a:t>
            </a:r>
          </a:p>
          <a:p>
            <a:pPr lvl="1"/>
            <a:r>
              <a:rPr lang="en-US" sz="2200" dirty="0" smtClean="0"/>
              <a:t>Spending more money</a:t>
            </a:r>
          </a:p>
          <a:p>
            <a:pPr lvl="1"/>
            <a:r>
              <a:rPr lang="en-US" sz="2200" dirty="0" smtClean="0"/>
              <a:t>Requiring more staff time</a:t>
            </a:r>
          </a:p>
          <a:p>
            <a:pPr lvl="1"/>
            <a:endParaRPr lang="en-US" sz="2200" dirty="0"/>
          </a:p>
          <a:p>
            <a:r>
              <a:rPr lang="en-US" sz="2400" dirty="0" smtClean="0"/>
              <a:t>Congress and IEEE need IEEE members to talk with Members of Congress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562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452" t="6527" r="12621" b="4310"/>
          <a:stretch/>
        </p:blipFill>
        <p:spPr>
          <a:xfrm>
            <a:off x="578068" y="147146"/>
            <a:ext cx="880767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6855" y="3405352"/>
            <a:ext cx="16711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Susan Wild (D)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8408276" y="3590018"/>
            <a:ext cx="588579" cy="780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385738" y="5097517"/>
            <a:ext cx="24804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Madeleine Dean (D)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271641" y="4834759"/>
            <a:ext cx="1114097" cy="4519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08276" y="5938346"/>
            <a:ext cx="25540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Mary Gay Scanlon (D)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8145517" y="5466849"/>
            <a:ext cx="262759" cy="65616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90897" y="6123012"/>
            <a:ext cx="2417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Christie </a:t>
            </a:r>
            <a:r>
              <a:rPr lang="en-US" dirty="0" err="1" smtClean="0"/>
              <a:t>Houlahan</a:t>
            </a:r>
            <a:r>
              <a:rPr lang="en-US" dirty="0" smtClean="0"/>
              <a:t> (D)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flipV="1">
            <a:off x="7199587" y="5570483"/>
            <a:ext cx="430923" cy="5525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606455" y="2291255"/>
            <a:ext cx="19549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Meuser</a:t>
            </a:r>
            <a:r>
              <a:rPr lang="en-US" dirty="0" smtClean="0"/>
              <a:t> (R)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7062952" y="2475921"/>
            <a:ext cx="2543503" cy="12987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68502" y="6028660"/>
            <a:ext cx="205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Joyce (R)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>
          <a:xfrm flipH="1" flipV="1">
            <a:off x="4008474" y="5286703"/>
            <a:ext cx="186070" cy="7419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9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225" y="1545021"/>
            <a:ext cx="7970928" cy="1025634"/>
          </a:xfrm>
        </p:spPr>
        <p:txBody>
          <a:bodyPr/>
          <a:lstStyle/>
          <a:p>
            <a:r>
              <a:rPr lang="en-US" b="1" dirty="0" smtClean="0"/>
              <a:t>But what if I get it wrong?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31724" y="3441700"/>
            <a:ext cx="3240897" cy="381000"/>
          </a:xfrm>
        </p:spPr>
        <p:txBody>
          <a:bodyPr/>
          <a:lstStyle/>
          <a:p>
            <a:r>
              <a:rPr lang="en-US" dirty="0" smtClean="0"/>
              <a:t>Everyone, Before they Start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91857" y="4351270"/>
            <a:ext cx="8070296" cy="143656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“Wrong” is not speaking up.  </a:t>
            </a:r>
          </a:p>
          <a:p>
            <a:endParaRPr lang="en-US" sz="1100" dirty="0"/>
          </a:p>
          <a:p>
            <a:pPr algn="ctr"/>
            <a:r>
              <a:rPr lang="en-US" sz="2800" dirty="0"/>
              <a:t>Anything else is right.</a:t>
            </a:r>
          </a:p>
        </p:txBody>
      </p:sp>
    </p:spTree>
    <p:extLst>
      <p:ext uri="{BB962C8B-B14F-4D97-AF65-F5344CB8AC3E}">
        <p14:creationId xmlns:p14="http://schemas.microsoft.com/office/powerpoint/2010/main" val="175784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33600" y="1676400"/>
            <a:ext cx="5943600" cy="1219200"/>
          </a:xfrm>
          <a:extLst/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Russell Harrison</a:t>
            </a:r>
          </a:p>
        </p:txBody>
      </p:sp>
      <p:sp>
        <p:nvSpPr>
          <p:cNvPr id="14339" name="Subtitle 4"/>
          <p:cNvSpPr>
            <a:spLocks noGrp="1"/>
          </p:cNvSpPr>
          <p:nvPr>
            <p:ph type="subTitle" idx="1"/>
          </p:nvPr>
        </p:nvSpPr>
        <p:spPr>
          <a:xfrm>
            <a:off x="5105400" y="4572001"/>
            <a:ext cx="4883150" cy="1552575"/>
          </a:xfrm>
        </p:spPr>
        <p:txBody>
          <a:bodyPr rtlCol="0"/>
          <a:lstStyle/>
          <a:p>
            <a:pPr algn="ctr" eaLnBrk="1" fontAlgn="auto" hangingPunct="1">
              <a:buFont typeface="Wingdings 2" charset="2"/>
              <a:buNone/>
              <a:defRPr/>
            </a:pP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r.t.harrison@ieee.org</a:t>
            </a:r>
          </a:p>
          <a:p>
            <a:pPr algn="ctr" eaLnBrk="1" fontAlgn="auto" hangingPunct="1">
              <a:buFont typeface="Wingdings 2" charset="2"/>
              <a:buNone/>
              <a:defRPr/>
            </a:pP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(202) 530-8326</a:t>
            </a:r>
          </a:p>
        </p:txBody>
      </p:sp>
    </p:spTree>
    <p:extLst>
      <p:ext uri="{BB962C8B-B14F-4D97-AF65-F5344CB8AC3E}">
        <p14:creationId xmlns:p14="http://schemas.microsoft.com/office/powerpoint/2010/main" val="293830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8559"/>
            <a:ext cx="8596668" cy="4552804"/>
          </a:xfrm>
        </p:spPr>
        <p:txBody>
          <a:bodyPr/>
          <a:lstStyle/>
          <a:p>
            <a:r>
              <a:rPr lang="en-US" sz="2000" dirty="0" smtClean="0"/>
              <a:t>Democrats pick up 7 Governorships, but Republicans still have advantage 27 to 23</a:t>
            </a:r>
          </a:p>
          <a:p>
            <a:pPr lvl="1"/>
            <a:r>
              <a:rPr lang="en-US" sz="1800" dirty="0" smtClean="0"/>
              <a:t>Democrats did well in the Mid-West</a:t>
            </a:r>
          </a:p>
          <a:p>
            <a:pPr lvl="1"/>
            <a:r>
              <a:rPr lang="en-US" sz="1800" dirty="0" smtClean="0"/>
              <a:t>Republicans hold several Blue states 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000" dirty="0" smtClean="0"/>
              <a:t>Democrats picked up seven state legislative chambers</a:t>
            </a:r>
          </a:p>
          <a:p>
            <a:pPr lvl="1"/>
            <a:r>
              <a:rPr lang="en-US" sz="1800" dirty="0" smtClean="0"/>
              <a:t>Republicans completely control 21 states, down 5</a:t>
            </a:r>
          </a:p>
          <a:p>
            <a:pPr lvl="1"/>
            <a:r>
              <a:rPr lang="en-US" sz="1800" dirty="0" smtClean="0"/>
              <a:t>Democrats completely control 14 states, up 7</a:t>
            </a:r>
          </a:p>
          <a:p>
            <a:pPr lvl="1"/>
            <a:r>
              <a:rPr lang="en-US" sz="1800" dirty="0" smtClean="0"/>
              <a:t>Dems won back one-third of state seats lost under Obama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849" y="3302000"/>
            <a:ext cx="4495927" cy="33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>
          <a:xfrm>
            <a:off x="662152" y="277473"/>
            <a:ext cx="8566484" cy="5760720"/>
          </a:xfrm>
        </p:spPr>
        <p:txBody>
          <a:bodyPr>
            <a:normAutofit fontScale="40000" lnSpcReduction="20000"/>
          </a:bodyPr>
          <a:lstStyle/>
          <a:p>
            <a:pPr marL="274320" indent="-274320" algn="ctr">
              <a:spcBef>
                <a:spcPts val="600"/>
              </a:spcBef>
              <a:buNone/>
              <a:defRPr/>
            </a:pP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</a:rPr>
              <a:t>Actions that have “some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” or “a lot” of </a:t>
            </a:r>
          </a:p>
          <a:p>
            <a:pPr marL="274320" indent="-274320" algn="ctr">
              <a:spcBef>
                <a:spcPts val="600"/>
              </a:spcBef>
              <a:buNone/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influence over 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</a:rPr>
              <a:t>a legislator’s vote</a:t>
            </a:r>
            <a:endParaRPr lang="en-US" sz="6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buNone/>
              <a:defRPr/>
            </a:pPr>
            <a:endParaRPr lang="en-US" sz="8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74320" indent="-274320">
              <a:buNone/>
              <a:defRPr/>
            </a:pPr>
            <a:r>
              <a:rPr lang="en-US" dirty="0" smtClean="0"/>
              <a:t>	</a:t>
            </a:r>
          </a:p>
          <a:p>
            <a:pPr marL="274320" indent="-274320">
              <a:buNone/>
              <a:defRPr/>
            </a:pPr>
            <a:endParaRPr lang="en-US" sz="1200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600" i="1" dirty="0"/>
          </a:p>
          <a:p>
            <a:pPr marL="274320" indent="-274320">
              <a:buNone/>
              <a:defRPr/>
            </a:pPr>
            <a:endParaRPr lang="en-US" sz="1400" i="1" dirty="0"/>
          </a:p>
          <a:p>
            <a:pPr marL="274320" indent="-274320">
              <a:buNone/>
              <a:defRPr/>
            </a:pPr>
            <a:endParaRPr lang="en-US" sz="1400" i="1" dirty="0"/>
          </a:p>
          <a:p>
            <a:pPr marL="274320" indent="-274320">
              <a:buNone/>
              <a:defRPr/>
            </a:pPr>
            <a:endParaRPr lang="en-US" sz="1400" i="1" dirty="0"/>
          </a:p>
          <a:p>
            <a:pPr marL="274320" indent="-274320">
              <a:buNone/>
              <a:defRPr/>
            </a:pPr>
            <a:endParaRPr lang="en-US" sz="1400" i="1" dirty="0"/>
          </a:p>
          <a:p>
            <a:pPr marL="274320" indent="-274320">
              <a:buNone/>
              <a:defRPr/>
            </a:pPr>
            <a:endParaRPr lang="en-US" sz="1400" i="1" dirty="0"/>
          </a:p>
          <a:p>
            <a:pPr marL="274320" indent="-274320">
              <a:buNone/>
              <a:defRPr/>
            </a:pPr>
            <a:endParaRPr lang="en-US" sz="1400" i="1" dirty="0"/>
          </a:p>
          <a:p>
            <a:pPr marL="274320" indent="-274320">
              <a:buNone/>
              <a:defRPr/>
            </a:pPr>
            <a:endParaRPr lang="en-US" sz="1400" i="1" dirty="0"/>
          </a:p>
          <a:p>
            <a:pPr marL="274320" indent="-274320">
              <a:buNone/>
              <a:defRPr/>
            </a:pPr>
            <a:endParaRPr lang="en-US" sz="1400" i="1" dirty="0"/>
          </a:p>
          <a:p>
            <a:pPr marL="274320" indent="-274320">
              <a:buNone/>
              <a:defRPr/>
            </a:pPr>
            <a:r>
              <a:rPr lang="en-US" sz="1400" i="1" dirty="0"/>
              <a:t>Congressional Management Foundation</a:t>
            </a:r>
          </a:p>
          <a:p>
            <a:pPr marL="274320" indent="-274320">
              <a:buNone/>
              <a:defRPr/>
            </a:pPr>
            <a:endParaRPr lang="en-US" dirty="0" smtClean="0"/>
          </a:p>
        </p:txBody>
      </p:sp>
      <p:graphicFrame>
        <p:nvGraphicFramePr>
          <p:cNvPr id="27651" name="Chart 4"/>
          <p:cNvGraphicFramePr>
            <a:graphicFrameLocks/>
          </p:cNvGraphicFramePr>
          <p:nvPr>
            <p:extLst/>
          </p:nvPr>
        </p:nvGraphicFramePr>
        <p:xfrm>
          <a:off x="662152" y="1308329"/>
          <a:ext cx="7859394" cy="4640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3" imgW="7492633" imgH="4974767" progId="Excel.Chart.8">
                  <p:embed/>
                </p:oleObj>
              </mc:Choice>
              <mc:Fallback>
                <p:oleObj r:id="rId3" imgW="7492633" imgH="4974767" progId="Excel.Chart.8">
                  <p:embed/>
                  <p:pic>
                    <p:nvPicPr>
                      <p:cNvPr id="27651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152" y="1308329"/>
                        <a:ext cx="7859394" cy="4640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62549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from the 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8593"/>
            <a:ext cx="8596668" cy="44227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Unusually large number of very close races</a:t>
            </a:r>
          </a:p>
          <a:p>
            <a:r>
              <a:rPr lang="en-US" sz="2400" dirty="0" smtClean="0"/>
              <a:t>Continued decline in ticket-splitting</a:t>
            </a:r>
          </a:p>
          <a:p>
            <a:pPr lvl="1"/>
            <a:r>
              <a:rPr lang="en-US" sz="2200" dirty="0" smtClean="0"/>
              <a:t>Only one state legislature split (Minnesota)</a:t>
            </a:r>
          </a:p>
          <a:p>
            <a:r>
              <a:rPr lang="en-US" sz="2400" dirty="0" smtClean="0"/>
              <a:t>Fewer unusual occupations</a:t>
            </a:r>
          </a:p>
          <a:p>
            <a:r>
              <a:rPr lang="en-US" sz="2400" dirty="0" smtClean="0"/>
              <a:t>Campaigns keep getting more expensive – and money seems to matter less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And … the 2020 Election has already started!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38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1" y="1408386"/>
            <a:ext cx="9080307" cy="50975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Deemed Exports</a:t>
            </a:r>
          </a:p>
          <a:p>
            <a:pPr lvl="1"/>
            <a:r>
              <a:rPr lang="en-US" sz="2400" dirty="0" smtClean="0"/>
              <a:t>Fundamental Research Rule</a:t>
            </a:r>
          </a:p>
          <a:p>
            <a:pPr lvl="1"/>
            <a:r>
              <a:rPr lang="en-US" sz="2400" dirty="0" smtClean="0"/>
              <a:t>Emerging technologies</a:t>
            </a:r>
          </a:p>
          <a:p>
            <a:pPr lvl="1"/>
            <a:r>
              <a:rPr lang="en-US" sz="2400" dirty="0" smtClean="0"/>
              <a:t>Expanded List of Industries</a:t>
            </a:r>
          </a:p>
          <a:p>
            <a:pPr lvl="1"/>
            <a:r>
              <a:rPr lang="en-US" sz="2400" dirty="0" smtClean="0"/>
              <a:t>Expanded restrictions within industries</a:t>
            </a:r>
          </a:p>
          <a:p>
            <a:pPr lvl="1"/>
            <a:r>
              <a:rPr lang="en-US" sz="2400" dirty="0" smtClean="0"/>
              <a:t>Expanding list of covered activities</a:t>
            </a:r>
          </a:p>
          <a:p>
            <a:r>
              <a:rPr lang="en-US" sz="2600" dirty="0" smtClean="0"/>
              <a:t>Restrictions on Chinese Students</a:t>
            </a:r>
          </a:p>
          <a:p>
            <a:r>
              <a:rPr lang="en-US" sz="2600" dirty="0" err="1" smtClean="0"/>
              <a:t>Cybersecutirity</a:t>
            </a:r>
            <a:r>
              <a:rPr lang="en-US" sz="26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85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Election </a:t>
            </a:r>
            <a:r>
              <a:rPr lang="en-US" dirty="0"/>
              <a:t>m</a:t>
            </a:r>
            <a:r>
              <a:rPr lang="en-US" dirty="0" smtClean="0"/>
              <a:t>ean to IEEE?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Loss of key friends:</a:t>
            </a:r>
          </a:p>
          <a:p>
            <a:pPr lvl="1"/>
            <a:r>
              <a:rPr lang="en-US" sz="2000" dirty="0" smtClean="0"/>
              <a:t>Rep. Randy Hultgren  (R-IL) </a:t>
            </a:r>
          </a:p>
          <a:p>
            <a:pPr lvl="1"/>
            <a:r>
              <a:rPr lang="en-US" sz="2000" dirty="0" smtClean="0"/>
              <a:t> Rep. Jared Polis  (D-CO)</a:t>
            </a:r>
          </a:p>
          <a:p>
            <a:pPr lvl="1"/>
            <a:r>
              <a:rPr lang="en-US" sz="2000" dirty="0" smtClean="0"/>
              <a:t>Rep. Raul Labrador (R-ID)</a:t>
            </a:r>
          </a:p>
          <a:p>
            <a:pPr lvl="1"/>
            <a:r>
              <a:rPr lang="en-US" sz="2000" dirty="0" smtClean="0"/>
              <a:t>Rep. John Conyers (D-MI)</a:t>
            </a:r>
          </a:p>
          <a:p>
            <a:pPr lvl="1"/>
            <a:r>
              <a:rPr lang="en-US" sz="2000" dirty="0" smtClean="0"/>
              <a:t>Sen. Jeff Sessions (R-AL) </a:t>
            </a:r>
          </a:p>
          <a:p>
            <a:pPr lvl="1"/>
            <a:r>
              <a:rPr lang="en-US" sz="2000" dirty="0" smtClean="0"/>
              <a:t>Rep. Barbara Comstock (R-VA)</a:t>
            </a:r>
          </a:p>
          <a:p>
            <a:pPr lvl="1"/>
            <a:r>
              <a:rPr lang="en-US" sz="2000" dirty="0" smtClean="0"/>
              <a:t>Sen. Bill nelson (D-FL)</a:t>
            </a:r>
          </a:p>
          <a:p>
            <a:pPr lvl="1"/>
            <a:r>
              <a:rPr lang="en-US" sz="2000" dirty="0" smtClean="0"/>
              <a:t>Rep. Trey </a:t>
            </a:r>
            <a:r>
              <a:rPr lang="en-US" sz="2000" dirty="0" err="1" smtClean="0"/>
              <a:t>Gowdy</a:t>
            </a:r>
            <a:r>
              <a:rPr lang="en-US" sz="2000" dirty="0" smtClean="0"/>
              <a:t> (R-SC)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255" y="153035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64825" y="1544622"/>
            <a:ext cx="1378348" cy="2071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743" y="1537485"/>
            <a:ext cx="1619250" cy="2024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563" y="1544622"/>
            <a:ext cx="1590481" cy="2009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831" y="3945379"/>
            <a:ext cx="1412994" cy="17662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610" y="3945379"/>
            <a:ext cx="1171575" cy="1762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3970" y="3939652"/>
            <a:ext cx="1280063" cy="1780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0291" y="3939652"/>
            <a:ext cx="1235909" cy="17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Election mean to IEEE?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Several allies on R&amp;D funding gone, but new Congress should be more sympathetic</a:t>
            </a:r>
          </a:p>
          <a:p>
            <a:r>
              <a:rPr lang="en-US" sz="2000" dirty="0" smtClean="0"/>
              <a:t>Several allies and opponents on immigration gone, might open up new opportunities</a:t>
            </a:r>
          </a:p>
          <a:p>
            <a:r>
              <a:rPr lang="en-US" sz="2000" dirty="0" smtClean="0"/>
              <a:t>New leadership on all House Committees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But …. Increased partisanship doesn’t bode well for anything.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92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2019 Legislative 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24025"/>
            <a:ext cx="8596668" cy="4317337"/>
          </a:xfrm>
        </p:spPr>
        <p:txBody>
          <a:bodyPr>
            <a:noAutofit/>
          </a:bodyPr>
          <a:lstStyle/>
          <a:p>
            <a:r>
              <a:rPr lang="en-US" sz="2000" dirty="0" smtClean="0"/>
              <a:t>NASA has been adrift for years</a:t>
            </a:r>
          </a:p>
          <a:p>
            <a:r>
              <a:rPr lang="en-US" sz="2000" dirty="0" smtClean="0"/>
              <a:t>High-level review of NASA’s purpose in the White House</a:t>
            </a:r>
          </a:p>
          <a:p>
            <a:pPr lvl="1"/>
            <a:r>
              <a:rPr lang="en-US" sz="1800" dirty="0" smtClean="0"/>
              <a:t>Space Force (maybe)</a:t>
            </a:r>
          </a:p>
          <a:p>
            <a:pPr lvl="1"/>
            <a:r>
              <a:rPr lang="en-US" sz="1800" dirty="0" smtClean="0"/>
              <a:t>Two years is a long time for a high-level review</a:t>
            </a:r>
          </a:p>
          <a:p>
            <a:r>
              <a:rPr lang="en-US" sz="2000" dirty="0" smtClean="0"/>
              <a:t>Basic challenge:  Is NASA a …..</a:t>
            </a:r>
          </a:p>
          <a:p>
            <a:pPr lvl="1"/>
            <a:r>
              <a:rPr lang="en-US" sz="1800" dirty="0" smtClean="0"/>
              <a:t>Research organization?</a:t>
            </a:r>
          </a:p>
          <a:p>
            <a:pPr lvl="1"/>
            <a:r>
              <a:rPr lang="en-US" sz="1800" dirty="0" smtClean="0"/>
              <a:t>Exploration organization?</a:t>
            </a:r>
          </a:p>
          <a:p>
            <a:pPr lvl="1"/>
            <a:r>
              <a:rPr lang="en-US" sz="1800" dirty="0" smtClean="0"/>
              <a:t>Inspirational organization?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If it is all three, it is nothing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837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Immigration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24025"/>
            <a:ext cx="8596668" cy="43173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Green Cards, not Guest Workers</a:t>
            </a:r>
          </a:p>
          <a:p>
            <a:r>
              <a:rPr lang="en-US" sz="2400" dirty="0" smtClean="0"/>
              <a:t>Tech companies will push for more H-1B visas</a:t>
            </a:r>
          </a:p>
          <a:p>
            <a:r>
              <a:rPr lang="en-US" sz="2400" dirty="0" smtClean="0"/>
              <a:t>IEEE-USA will push for more green cards</a:t>
            </a:r>
          </a:p>
          <a:p>
            <a:r>
              <a:rPr lang="en-US" sz="2400" dirty="0" smtClean="0"/>
              <a:t>House </a:t>
            </a:r>
            <a:r>
              <a:rPr lang="en-US" sz="2400" dirty="0"/>
              <a:t>Democrats will push for a comprehensive immigration bill.  They will not get it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Republicans will push for more immigration enforcement</a:t>
            </a:r>
          </a:p>
          <a:p>
            <a:r>
              <a:rPr lang="en-US" sz="2400" dirty="0" smtClean="0"/>
              <a:t>Stalemate, again?</a:t>
            </a:r>
          </a:p>
          <a:p>
            <a:endParaRPr lang="en-US" sz="2400" dirty="0"/>
          </a:p>
          <a:p>
            <a:r>
              <a:rPr lang="en-US" sz="2400" dirty="0" smtClean="0"/>
              <a:t>Administrative efforts continue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165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IEEE-USA </a:t>
            </a:r>
            <a:r>
              <a:rPr lang="en-US" dirty="0" smtClean="0"/>
              <a:t>Agenda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39615"/>
            <a:ext cx="8596668" cy="480322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Energy </a:t>
            </a:r>
            <a:r>
              <a:rPr lang="en-US" sz="2800" dirty="0" smtClean="0"/>
              <a:t>reform:</a:t>
            </a:r>
          </a:p>
          <a:p>
            <a:pPr lvl="1"/>
            <a:r>
              <a:rPr lang="en-US" sz="2400" dirty="0" smtClean="0"/>
              <a:t>Rural electrical grid</a:t>
            </a:r>
          </a:p>
          <a:p>
            <a:pPr lvl="1"/>
            <a:r>
              <a:rPr lang="en-US" sz="2400" dirty="0" smtClean="0"/>
              <a:t>Small modular nuclear reactors</a:t>
            </a:r>
          </a:p>
          <a:p>
            <a:pPr lvl="1"/>
            <a:r>
              <a:rPr lang="en-US" sz="2400" dirty="0" smtClean="0"/>
              <a:t>Alternative energy</a:t>
            </a:r>
          </a:p>
          <a:p>
            <a:r>
              <a:rPr lang="en-US" sz="2800" dirty="0" smtClean="0"/>
              <a:t>Intellectual property:  Small and independent inventors</a:t>
            </a:r>
          </a:p>
          <a:p>
            <a:r>
              <a:rPr lang="en-US" sz="2800" dirty="0" smtClean="0"/>
              <a:t>Advanced </a:t>
            </a:r>
            <a:r>
              <a:rPr lang="en-US" sz="2800" dirty="0" smtClean="0"/>
              <a:t>technologies: Artificial Intelligence, </a:t>
            </a:r>
            <a:r>
              <a:rPr lang="en-US" sz="2800" dirty="0" smtClean="0"/>
              <a:t>quantum, block chain, cybersecurity</a:t>
            </a:r>
            <a:endParaRPr lang="en-US" sz="2800" dirty="0" smtClean="0"/>
          </a:p>
          <a:p>
            <a:r>
              <a:rPr lang="en-US" sz="2800" dirty="0" smtClean="0"/>
              <a:t>Internet Bill of Rights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0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What do Lobbyists Do?</a:t>
            </a:r>
          </a:p>
        </p:txBody>
      </p:sp>
      <p:pic>
        <p:nvPicPr>
          <p:cNvPr id="24579" name="Picture 4" descr="bri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33528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3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16960</TotalTime>
  <Words>619</Words>
  <Application>Microsoft Office PowerPoint</Application>
  <PresentationFormat>Widescreen</PresentationFormat>
  <Paragraphs>136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Trebuchet MS</vt:lpstr>
      <vt:lpstr>Wingdings 2</vt:lpstr>
      <vt:lpstr>Wingdings 3</vt:lpstr>
      <vt:lpstr>Facet</vt:lpstr>
      <vt:lpstr>Microsoft Excel Chart</vt:lpstr>
      <vt:lpstr>Engineers and Public Policy</vt:lpstr>
      <vt:lpstr>Notes from the Election</vt:lpstr>
      <vt:lpstr>What does the Election mean to IEEE?</vt:lpstr>
      <vt:lpstr>What does the Election mean to IEEE?</vt:lpstr>
      <vt:lpstr>2019 Legislative Agenda</vt:lpstr>
      <vt:lpstr>Space Policy</vt:lpstr>
      <vt:lpstr>Immigration Policy</vt:lpstr>
      <vt:lpstr>IEEE-USA Agenda </vt:lpstr>
      <vt:lpstr>What do Lobbyists Do?</vt:lpstr>
      <vt:lpstr>What do Lobbyists Do?</vt:lpstr>
      <vt:lpstr>Politicians listen to lobbyists because voters don’t talk to them.</vt:lpstr>
      <vt:lpstr>Democracy is a  Participatory Sport</vt:lpstr>
      <vt:lpstr>Our challenge!</vt:lpstr>
      <vt:lpstr>What can we do?</vt:lpstr>
      <vt:lpstr>PowerPoint Presentation</vt:lpstr>
      <vt:lpstr>But what if I get it wrong?</vt:lpstr>
      <vt:lpstr>Russell Harrison</vt:lpstr>
      <vt:lpstr>Other results</vt:lpstr>
      <vt:lpstr>PowerPoint Presentation</vt:lpstr>
      <vt:lpstr>China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IEEE-USA Legislative Update</dc:title>
  <dc:creator>Harrison, Russell</dc:creator>
  <cp:lastModifiedBy>Harrison, Russell</cp:lastModifiedBy>
  <cp:revision>241</cp:revision>
  <dcterms:created xsi:type="dcterms:W3CDTF">2017-01-26T14:04:19Z</dcterms:created>
  <dcterms:modified xsi:type="dcterms:W3CDTF">2018-12-11T21:10:31Z</dcterms:modified>
</cp:coreProperties>
</file>